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mf" ContentType="image/x-wmf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webextensions/webextension2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44"/>
  </p:notesMasterIdLst>
  <p:sldIdLst>
    <p:sldId id="267" r:id="rId2"/>
    <p:sldId id="448" r:id="rId3"/>
    <p:sldId id="449" r:id="rId4"/>
    <p:sldId id="582" r:id="rId5"/>
    <p:sldId id="583" r:id="rId6"/>
    <p:sldId id="647" r:id="rId7"/>
    <p:sldId id="649" r:id="rId8"/>
    <p:sldId id="584" r:id="rId9"/>
    <p:sldId id="623" r:id="rId10"/>
    <p:sldId id="645" r:id="rId11"/>
    <p:sldId id="632" r:id="rId12"/>
    <p:sldId id="625" r:id="rId13"/>
    <p:sldId id="585" r:id="rId14"/>
    <p:sldId id="635" r:id="rId15"/>
    <p:sldId id="636" r:id="rId16"/>
    <p:sldId id="626" r:id="rId17"/>
    <p:sldId id="628" r:id="rId18"/>
    <p:sldId id="638" r:id="rId19"/>
    <p:sldId id="624" r:id="rId20"/>
    <p:sldId id="650" r:id="rId21"/>
    <p:sldId id="588" r:id="rId22"/>
    <p:sldId id="622" r:id="rId23"/>
    <p:sldId id="589" r:id="rId24"/>
    <p:sldId id="587" r:id="rId25"/>
    <p:sldId id="651" r:id="rId26"/>
    <p:sldId id="592" r:id="rId27"/>
    <p:sldId id="593" r:id="rId28"/>
    <p:sldId id="596" r:id="rId29"/>
    <p:sldId id="643" r:id="rId30"/>
    <p:sldId id="654" r:id="rId31"/>
    <p:sldId id="597" r:id="rId32"/>
    <p:sldId id="598" r:id="rId33"/>
    <p:sldId id="599" r:id="rId34"/>
    <p:sldId id="652" r:id="rId35"/>
    <p:sldId id="653" r:id="rId36"/>
    <p:sldId id="602" r:id="rId37"/>
    <p:sldId id="603" r:id="rId38"/>
    <p:sldId id="604" r:id="rId39"/>
    <p:sldId id="605" r:id="rId40"/>
    <p:sldId id="606" r:id="rId41"/>
    <p:sldId id="607" r:id="rId42"/>
    <p:sldId id="608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15C4E"/>
    <a:srgbClr val="004266"/>
    <a:srgbClr val="3C6E8A"/>
    <a:srgbClr val="FF6A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090"/>
    <p:restoredTop sz="94808" autoAdjust="0"/>
  </p:normalViewPr>
  <p:slideViewPr>
    <p:cSldViewPr snapToGrid="0" snapToObjects="1">
      <p:cViewPr varScale="1">
        <p:scale>
          <a:sx n="147" d="100"/>
          <a:sy n="147" d="100"/>
        </p:scale>
        <p:origin x="224" y="159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10" d="100"/>
        <a:sy n="11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3D70C8-C894-A94C-8CC4-FF8E3F3EE3F7}" type="datetimeFigureOut">
              <a:rPr lang="en-US" smtClean="0"/>
              <a:t>10/17/19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3A33D6-99F9-3147-A7EA-92CCBB5870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9889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2105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1397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fld id="{A596B2EB-4F63-F04C-8085-9DE6D44C5C29}" type="slidenum">
              <a:rPr lang="en-US" altLang="x-none"/>
              <a:pPr/>
              <a:t>18</a:t>
            </a:fld>
            <a:endParaRPr lang="en-US" altLang="x-none"/>
          </a:p>
        </p:txBody>
      </p:sp>
      <p:sp>
        <p:nvSpPr>
          <p:cNvPr id="47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x-none" altLang="x-none"/>
          </a:p>
        </p:txBody>
      </p:sp>
    </p:spTree>
    <p:extLst>
      <p:ext uri="{BB962C8B-B14F-4D97-AF65-F5344CB8AC3E}">
        <p14:creationId xmlns:p14="http://schemas.microsoft.com/office/powerpoint/2010/main" val="3779798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1911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2423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2169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2919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1327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44142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145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3543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22919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73803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70604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05081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70074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03457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28307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90097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07215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649568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1700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21300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266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0846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58165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78138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87574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6092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9255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3981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2124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8592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4224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7565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38174" y="2130430"/>
            <a:ext cx="7153275" cy="1470025"/>
          </a:xfrm>
        </p:spPr>
        <p:txBody>
          <a:bodyPr anchor="b"/>
          <a:lstStyle>
            <a:lvl1pPr>
              <a:lnSpc>
                <a:spcPct val="90000"/>
              </a:lnSpc>
              <a:defRPr sz="4000"/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38175" y="3886200"/>
            <a:ext cx="7153274" cy="1752600"/>
          </a:xfrm>
        </p:spPr>
        <p:txBody>
          <a:bodyPr/>
          <a:lstStyle>
            <a:lvl1pPr marL="0" indent="0">
              <a:buFontTx/>
              <a:buNone/>
              <a:defRPr sz="1800" b="1">
                <a:solidFill>
                  <a:srgbClr val="00B2F2"/>
                </a:solidFill>
              </a:defRPr>
            </a:lvl1pPr>
          </a:lstStyle>
          <a:p>
            <a:r>
              <a:rPr lang="en-US" noProof="0" dirty="0"/>
              <a:t>Click to edit Master subtitle style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5DC6D6B-54A0-3249-A81C-465DDF3177D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55288" y="373793"/>
            <a:ext cx="2341412" cy="87350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DBF3273-E99B-0549-88AF-5B9D6486C48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261350" y="2533650"/>
            <a:ext cx="3606800" cy="270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8248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8737600" y="6319600"/>
            <a:ext cx="2844800" cy="231775"/>
          </a:xfrm>
          <a:ln/>
        </p:spPr>
        <p:txBody>
          <a:bodyPr/>
          <a:lstStyle>
            <a:lvl1pPr>
              <a:defRPr/>
            </a:lvl1pPr>
          </a:lstStyle>
          <a:p>
            <a:fld id="{AE9108BD-1B63-5E42-A3EF-D85B2E21F7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777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1" y="1717207"/>
            <a:ext cx="5394393" cy="440895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78212" y="1731638"/>
            <a:ext cx="5314922" cy="440895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E9108BD-1B63-5E42-A3EF-D85B2E21F7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2847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CMSC320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4157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1022350"/>
            <a:ext cx="10972800" cy="427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803788"/>
            <a:ext cx="10950971" cy="43223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0"/>
            <a:r>
              <a:rPr lang="en-US" noProof="0" dirty="0"/>
              <a:t>Second level</a:t>
            </a:r>
          </a:p>
          <a:p>
            <a:pPr lvl="1"/>
            <a:r>
              <a:rPr lang="en-US" noProof="0" dirty="0"/>
              <a:t>Third level</a:t>
            </a:r>
          </a:p>
        </p:txBody>
      </p:sp>
      <p:sp>
        <p:nvSpPr>
          <p:cNvPr id="1741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324605"/>
            <a:ext cx="2844800" cy="231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100" smtClean="0">
                <a:solidFill>
                  <a:srgbClr val="004266"/>
                </a:solidFill>
              </a:defRPr>
            </a:lvl1pPr>
          </a:lstStyle>
          <a:p>
            <a:fld id="{AE9108BD-1B63-5E42-A3EF-D85B2E21F76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33" name="Line 9"/>
          <p:cNvSpPr>
            <a:spLocks noChangeShapeType="1"/>
          </p:cNvSpPr>
          <p:nvPr/>
        </p:nvSpPr>
        <p:spPr bwMode="auto">
          <a:xfrm>
            <a:off x="609600" y="838200"/>
            <a:ext cx="11074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 sz="1800" noProof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B0F2294-F296-F644-90DC-518DA2DC5B0F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60000" y="138110"/>
            <a:ext cx="1838269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759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4" r:id="rId3"/>
    <p:sldLayoutId id="2147483665" r:id="rId4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04266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04266"/>
          </a:solidFill>
          <a:latin typeface="Arial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04266"/>
          </a:solidFill>
          <a:latin typeface="Arial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04266"/>
          </a:solidFill>
          <a:latin typeface="Arial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04266"/>
          </a:solidFill>
          <a:latin typeface="Arial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04266"/>
          </a:solidFill>
          <a:latin typeface="Arial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04266"/>
          </a:solidFill>
          <a:latin typeface="Arial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04266"/>
          </a:solidFill>
          <a:latin typeface="Arial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04266"/>
          </a:solidFill>
          <a:latin typeface="Arial" pitchFamily="34" charset="0"/>
        </a:defRPr>
      </a:lvl9pPr>
    </p:titleStyle>
    <p:bodyStyle>
      <a:lvl1pPr marL="231775" indent="-231775" algn="l" rtl="0" eaLnBrk="1" fontAlgn="base" hangingPunct="1">
        <a:spcBef>
          <a:spcPct val="20000"/>
        </a:spcBef>
        <a:spcAft>
          <a:spcPct val="0"/>
        </a:spcAft>
        <a:buChar char="•"/>
        <a:defRPr sz="2000">
          <a:solidFill>
            <a:srgbClr val="004266"/>
          </a:solidFill>
          <a:latin typeface="+mn-lt"/>
          <a:ea typeface="+mn-ea"/>
          <a:cs typeface="+mn-cs"/>
        </a:defRPr>
      </a:lvl1pPr>
      <a:lvl2pPr marL="742950" indent="-396875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000">
          <a:solidFill>
            <a:srgbClr val="004266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0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cmsc320.github.io/" TargetMode="External"/><Relationship Id="rId2" Type="http://schemas.openxmlformats.org/officeDocument/2006/relationships/hyperlink" Target="https://rebrand.ly/TUDataScience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hyperlink" Target="http://www.academia.edu/download/41858217/A00DEC-CD.pdf#page=5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wm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ki.informatik.hu-berlin.de/mac/lehre/lehrmaterial/Informationsintegration/Rahm00.pdf" TargetMode="Externa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Outlier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tiff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.umd.edu/~getoor/Tutorials/ER_VLDB2012.pdf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tif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Soundex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tif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users.umiacs.umd.edu/~getoor/Tutorials/ER_VLDB2012.pdf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tiff"/><Relationship Id="rId4" Type="http://schemas.openxmlformats.org/officeDocument/2006/relationships/image" Target="../media/image9.tif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6572" y="1820356"/>
            <a:ext cx="7975763" cy="2086626"/>
          </a:xfrm>
        </p:spPr>
        <p:txBody>
          <a:bodyPr/>
          <a:lstStyle/>
          <a:p>
            <a:r>
              <a:rPr lang="en-US" sz="4400" dirty="0"/>
              <a:t>Data Integration, Data Warehousing, and Entity Resolution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6572" y="4383611"/>
            <a:ext cx="6409765" cy="578354"/>
          </a:xfrm>
        </p:spPr>
        <p:txBody>
          <a:bodyPr numCol="1"/>
          <a:lstStyle/>
          <a:p>
            <a:r>
              <a:rPr lang="en-US" sz="2000" dirty="0"/>
              <a:t>Nicholas Mattei, </a:t>
            </a:r>
            <a:r>
              <a:rPr lang="en-US" sz="2000" i="1" dirty="0">
                <a:solidFill>
                  <a:srgbClr val="215C4E"/>
                </a:solidFill>
              </a:rPr>
              <a:t>Tulane University</a:t>
            </a:r>
          </a:p>
          <a:p>
            <a:r>
              <a:rPr lang="en-US" sz="2000" i="1" dirty="0">
                <a:solidFill>
                  <a:srgbClr val="215C4E"/>
                </a:solidFill>
              </a:rPr>
              <a:t>CMPS3660 – Introduction to Data Science – Fall 2019</a:t>
            </a:r>
          </a:p>
          <a:p>
            <a:r>
              <a:rPr lang="en-US" sz="2000" dirty="0">
                <a:hlinkClick r:id="rId2"/>
              </a:rPr>
              <a:t>https://rebrand.ly/TUDataScience</a:t>
            </a:r>
            <a:endParaRPr lang="en-US" sz="2000" i="1" dirty="0">
              <a:solidFill>
                <a:srgbClr val="215C4E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B93409-D77B-2042-AB6C-576FE84A5D8B}"/>
              </a:ext>
            </a:extLst>
          </p:cNvPr>
          <p:cNvSpPr txBox="1"/>
          <p:nvPr/>
        </p:nvSpPr>
        <p:spPr>
          <a:xfrm>
            <a:off x="116023" y="6079579"/>
            <a:ext cx="66203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u="sng" dirty="0">
                <a:solidFill>
                  <a:schemeClr val="tx2"/>
                </a:solidFill>
              </a:rPr>
              <a:t>Many Thanks</a:t>
            </a:r>
          </a:p>
          <a:p>
            <a:r>
              <a:rPr lang="en-US" sz="1200" dirty="0">
                <a:solidFill>
                  <a:schemeClr val="tx2"/>
                </a:solidFill>
              </a:rPr>
              <a:t>Slides based off Introduction to Data Science from John P. Dickerson - </a:t>
            </a:r>
            <a:r>
              <a:rPr lang="en-US" sz="1200" dirty="0">
                <a:hlinkClick r:id="rId3"/>
              </a:rPr>
              <a:t>https://cmsc320.github.io/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822567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136"/>
    </mc:Choice>
    <mc:Fallback xmlns="">
      <p:transition spd="slow" advTm="12136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0AE91A-5BD8-2642-9A7A-E2176659A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Few Words to Remember…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C9700D-3DEF-5A45-8DA6-DC8F623F89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1" y="1803788"/>
            <a:ext cx="7272866" cy="4322377"/>
          </a:xfrm>
        </p:spPr>
        <p:txBody>
          <a:bodyPr/>
          <a:lstStyle/>
          <a:p>
            <a:r>
              <a:rPr lang="en-US" b="1" dirty="0">
                <a:solidFill>
                  <a:srgbClr val="215C4E"/>
                </a:solidFill>
              </a:rPr>
              <a:t>Schema. </a:t>
            </a:r>
            <a:r>
              <a:rPr lang="en-US" dirty="0"/>
              <a:t>The organization of data within a database or table.</a:t>
            </a:r>
          </a:p>
          <a:p>
            <a:pPr lvl="1"/>
            <a:r>
              <a:rPr lang="en-US" dirty="0"/>
              <a:t>i.e., how you data is setup in either a table or RDBMS.</a:t>
            </a:r>
          </a:p>
          <a:p>
            <a:endParaRPr lang="en-US" dirty="0"/>
          </a:p>
          <a:p>
            <a:r>
              <a:rPr lang="en-US" b="1" dirty="0">
                <a:solidFill>
                  <a:srgbClr val="215C4E"/>
                </a:solidFill>
              </a:rPr>
              <a:t>Instance. </a:t>
            </a:r>
            <a:r>
              <a:rPr lang="en-US" dirty="0"/>
              <a:t>A single record or element of your data.</a:t>
            </a:r>
          </a:p>
          <a:p>
            <a:pPr lvl="1"/>
            <a:r>
              <a:rPr lang="en-US" dirty="0"/>
              <a:t>e.g., Joe’s Pizza, our 2</a:t>
            </a:r>
            <a:r>
              <a:rPr lang="en-US" baseline="30000" dirty="0"/>
              <a:t>nd</a:t>
            </a:r>
            <a:r>
              <a:rPr lang="en-US" dirty="0"/>
              <a:t> athlete.</a:t>
            </a:r>
          </a:p>
          <a:p>
            <a:endParaRPr lang="en-US" dirty="0"/>
          </a:p>
          <a:p>
            <a:r>
              <a:rPr lang="en-US" dirty="0"/>
              <a:t>What follows is from </a:t>
            </a:r>
            <a:r>
              <a:rPr lang="en-US" dirty="0">
                <a:hlinkClick r:id="rId2"/>
              </a:rPr>
              <a:t>Data Cleaning: Problems and Current Approaches</a:t>
            </a:r>
            <a:r>
              <a:rPr lang="en-US" dirty="0"/>
              <a:t> – IEEE Big Data, 2000.</a:t>
            </a:r>
          </a:p>
          <a:p>
            <a:pPr lvl="1"/>
            <a:r>
              <a:rPr lang="en-US" dirty="0"/>
              <a:t>Somewhat old: data is mostly coming from structured sources.</a:t>
            </a:r>
          </a:p>
          <a:p>
            <a:pPr lvl="1"/>
            <a:r>
              <a:rPr lang="en-US" dirty="0"/>
              <a:t>For a data scientist, the data scraping is equally important.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C9C13F-C1D4-8B44-AC0D-7DBEBCE514B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9108BD-1B63-5E42-A3EF-D85B2E21F76C}" type="slidenum">
              <a:rPr lang="en-US" smtClean="0"/>
              <a:t>10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CBDDF4D-C512-5F40-932A-9FF8582081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9884082"/>
              </p:ext>
            </p:extLst>
          </p:nvPr>
        </p:nvGraphicFramePr>
        <p:xfrm>
          <a:off x="8737600" y="1235869"/>
          <a:ext cx="3172931" cy="182880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5132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85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139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671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57180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wgt_kg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hgt_cm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718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42.3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145.1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718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143.8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718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65.3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165.3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7180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35.1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84.2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185.8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0EBD5D70-4D22-0445-B395-9F1D488041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7897" y="3314044"/>
            <a:ext cx="3632634" cy="2812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3710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fld id="{7BB94985-A81C-F341-9A30-0F5F343571A8}" type="slidenum">
              <a:rPr lang="he-IL" altLang="en-US">
                <a:solidFill>
                  <a:srgbClr val="898989"/>
                </a:solidFill>
              </a:rPr>
              <a:pPr/>
              <a:t>11</a:t>
            </a:fld>
            <a:endParaRPr lang="en-US" altLang="en-US">
              <a:solidFill>
                <a:srgbClr val="898989"/>
              </a:solidFill>
            </a:endParaRPr>
          </a:p>
        </p:txBody>
      </p:sp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Data Integration: The Goal!</a:t>
            </a: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423863" y="2133600"/>
            <a:ext cx="3462338" cy="3829050"/>
            <a:chOff x="-213" y="1296"/>
            <a:chExt cx="2181" cy="2412"/>
          </a:xfrm>
        </p:grpSpPr>
        <p:sp>
          <p:nvSpPr>
            <p:cNvPr id="5145" name="AutoShape 4"/>
            <p:cNvSpPr>
              <a:spLocks noChangeArrowheads="1"/>
            </p:cNvSpPr>
            <p:nvPr/>
          </p:nvSpPr>
          <p:spPr bwMode="auto">
            <a:xfrm>
              <a:off x="816" y="1296"/>
              <a:ext cx="576" cy="720"/>
            </a:xfrm>
            <a:prstGeom prst="can">
              <a:avLst>
                <a:gd name="adj" fmla="val 31250"/>
              </a:avLst>
            </a:prstGeom>
            <a:solidFill>
              <a:srgbClr val="FF9900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9pPr>
            </a:lstStyle>
            <a:p>
              <a:endParaRPr lang="x-none" altLang="x-none"/>
            </a:p>
          </p:txBody>
        </p:sp>
        <p:sp>
          <p:nvSpPr>
            <p:cNvPr id="5146" name="AutoShape 5"/>
            <p:cNvSpPr>
              <a:spLocks noChangeArrowheads="1"/>
            </p:cNvSpPr>
            <p:nvPr/>
          </p:nvSpPr>
          <p:spPr bwMode="auto">
            <a:xfrm>
              <a:off x="1200" y="1584"/>
              <a:ext cx="766" cy="530"/>
            </a:xfrm>
            <a:prstGeom prst="can">
              <a:avLst>
                <a:gd name="adj" fmla="val 25000"/>
              </a:avLst>
            </a:prstGeom>
            <a:solidFill>
              <a:srgbClr val="99CCFF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9pPr>
            </a:lstStyle>
            <a:p>
              <a:endParaRPr lang="x-none" altLang="x-none"/>
            </a:p>
          </p:txBody>
        </p:sp>
        <p:sp>
          <p:nvSpPr>
            <p:cNvPr id="5147" name="AutoShape 6"/>
            <p:cNvSpPr>
              <a:spLocks noChangeArrowheads="1"/>
            </p:cNvSpPr>
            <p:nvPr/>
          </p:nvSpPr>
          <p:spPr bwMode="auto">
            <a:xfrm>
              <a:off x="528" y="1536"/>
              <a:ext cx="672" cy="672"/>
            </a:xfrm>
            <a:prstGeom prst="can">
              <a:avLst>
                <a:gd name="adj" fmla="val 25000"/>
              </a:avLst>
            </a:prstGeom>
            <a:solidFill>
              <a:srgbClr val="808080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9pPr>
            </a:lstStyle>
            <a:p>
              <a:endParaRPr lang="x-none" altLang="x-none"/>
            </a:p>
          </p:txBody>
        </p:sp>
        <p:sp>
          <p:nvSpPr>
            <p:cNvPr id="5148" name="AutoShape 7" descr="Trellis"/>
            <p:cNvSpPr>
              <a:spLocks noChangeArrowheads="1"/>
            </p:cNvSpPr>
            <p:nvPr/>
          </p:nvSpPr>
          <p:spPr bwMode="auto">
            <a:xfrm>
              <a:off x="1008" y="1824"/>
              <a:ext cx="766" cy="530"/>
            </a:xfrm>
            <a:prstGeom prst="can">
              <a:avLst>
                <a:gd name="adj" fmla="val 25000"/>
              </a:avLst>
            </a:prstGeom>
            <a:pattFill prst="trellis">
              <a:fgClr>
                <a:srgbClr val="99CC00"/>
              </a:fgClr>
              <a:bgClr>
                <a:schemeClr val="bg1"/>
              </a:bgClr>
            </a:patt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9pPr>
            </a:lstStyle>
            <a:p>
              <a:endParaRPr lang="x-none" altLang="x-none"/>
            </a:p>
          </p:txBody>
        </p:sp>
        <p:sp>
          <p:nvSpPr>
            <p:cNvPr id="5149" name="Text Box 8"/>
            <p:cNvSpPr txBox="1">
              <a:spLocks noChangeArrowheads="1"/>
            </p:cNvSpPr>
            <p:nvPr/>
          </p:nvSpPr>
          <p:spPr bwMode="auto">
            <a:xfrm>
              <a:off x="-213" y="2496"/>
              <a:ext cx="2181" cy="1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9pPr>
            </a:lstStyle>
            <a:p>
              <a:pPr>
                <a:spcBef>
                  <a:spcPct val="50000"/>
                </a:spcBef>
                <a:buFontTx/>
                <a:buChar char="•"/>
              </a:pPr>
              <a:r>
                <a:rPr lang="en-US" altLang="x-none" sz="2000" dirty="0"/>
                <a:t> </a:t>
              </a:r>
              <a:r>
                <a:rPr lang="en-US" altLang="x-none" b="1" dirty="0"/>
                <a:t>Discovering</a:t>
              </a:r>
              <a:r>
                <a:rPr lang="en-US" altLang="x-none" dirty="0"/>
                <a:t> information sources (e.g. web modeling, schema learning, …)</a:t>
              </a:r>
            </a:p>
            <a:p>
              <a:pPr>
                <a:spcBef>
                  <a:spcPct val="50000"/>
                </a:spcBef>
                <a:buFontTx/>
                <a:buChar char="•"/>
              </a:pPr>
              <a:r>
                <a:rPr lang="en-US" altLang="x-none" dirty="0"/>
                <a:t> </a:t>
              </a:r>
              <a:r>
                <a:rPr lang="en-US" altLang="x-none" b="1" dirty="0"/>
                <a:t>Gathering</a:t>
              </a:r>
              <a:r>
                <a:rPr lang="en-US" altLang="x-none" dirty="0"/>
                <a:t> data (e.g., wrapper learning &amp; information extraction, federated search, …)</a:t>
              </a:r>
            </a:p>
          </p:txBody>
        </p:sp>
      </p:grpSp>
      <p:grpSp>
        <p:nvGrpSpPr>
          <p:cNvPr id="3" name="Group 9"/>
          <p:cNvGrpSpPr>
            <a:grpSpLocks/>
          </p:cNvGrpSpPr>
          <p:nvPr/>
        </p:nvGrpSpPr>
        <p:grpSpPr bwMode="auto">
          <a:xfrm>
            <a:off x="7450666" y="2032004"/>
            <a:ext cx="3911600" cy="3876675"/>
            <a:chOff x="3600" y="1344"/>
            <a:chExt cx="2464" cy="2442"/>
          </a:xfrm>
        </p:grpSpPr>
        <p:sp>
          <p:nvSpPr>
            <p:cNvPr id="5140" name="server"/>
            <p:cNvSpPr>
              <a:spLocks noEditPoints="1" noChangeArrowheads="1"/>
            </p:cNvSpPr>
            <p:nvPr/>
          </p:nvSpPr>
          <p:spPr bwMode="auto">
            <a:xfrm>
              <a:off x="4512" y="1344"/>
              <a:ext cx="768" cy="564"/>
            </a:xfrm>
            <a:custGeom>
              <a:avLst/>
              <a:gdLst>
                <a:gd name="T0" fmla="*/ 0 w 21600"/>
                <a:gd name="T1" fmla="*/ 0 h 21600"/>
                <a:gd name="T2" fmla="*/ 14 w 21600"/>
                <a:gd name="T3" fmla="*/ 0 h 21600"/>
                <a:gd name="T4" fmla="*/ 27 w 21600"/>
                <a:gd name="T5" fmla="*/ 0 h 21600"/>
                <a:gd name="T6" fmla="*/ 27 w 21600"/>
                <a:gd name="T7" fmla="*/ 7 h 21600"/>
                <a:gd name="T8" fmla="*/ 27 w 21600"/>
                <a:gd name="T9" fmla="*/ 15 h 21600"/>
                <a:gd name="T10" fmla="*/ 14 w 21600"/>
                <a:gd name="T11" fmla="*/ 15 h 21600"/>
                <a:gd name="T12" fmla="*/ 0 w 21600"/>
                <a:gd name="T13" fmla="*/ 15 h 21600"/>
                <a:gd name="T14" fmla="*/ 0 w 21600"/>
                <a:gd name="T15" fmla="*/ 7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759 w 21600"/>
                <a:gd name="T25" fmla="*/ 22443 h 21600"/>
                <a:gd name="T26" fmla="*/ 21066 w 21600"/>
                <a:gd name="T27" fmla="*/ 28264 h 2160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  <a:path w="21600" h="21600" extrusionOk="0">
                  <a:moveTo>
                    <a:pt x="1662" y="1709"/>
                  </a:moveTo>
                  <a:lnTo>
                    <a:pt x="9046" y="1709"/>
                  </a:lnTo>
                  <a:lnTo>
                    <a:pt x="9046" y="2331"/>
                  </a:lnTo>
                  <a:lnTo>
                    <a:pt x="1662" y="2331"/>
                  </a:lnTo>
                  <a:lnTo>
                    <a:pt x="1662" y="1709"/>
                  </a:lnTo>
                  <a:moveTo>
                    <a:pt x="0" y="4351"/>
                  </a:moveTo>
                  <a:lnTo>
                    <a:pt x="10892" y="4351"/>
                  </a:lnTo>
                  <a:lnTo>
                    <a:pt x="10892" y="14141"/>
                  </a:lnTo>
                  <a:lnTo>
                    <a:pt x="21600" y="14141"/>
                  </a:lnTo>
                  <a:moveTo>
                    <a:pt x="11631" y="1243"/>
                  </a:moveTo>
                  <a:lnTo>
                    <a:pt x="20492" y="1243"/>
                  </a:lnTo>
                  <a:lnTo>
                    <a:pt x="20492" y="1554"/>
                  </a:lnTo>
                  <a:lnTo>
                    <a:pt x="11631" y="1554"/>
                  </a:lnTo>
                  <a:lnTo>
                    <a:pt x="11631" y="1243"/>
                  </a:lnTo>
                  <a:moveTo>
                    <a:pt x="11631" y="3263"/>
                  </a:moveTo>
                  <a:lnTo>
                    <a:pt x="20492" y="3263"/>
                  </a:lnTo>
                  <a:lnTo>
                    <a:pt x="20492" y="3574"/>
                  </a:lnTo>
                  <a:lnTo>
                    <a:pt x="11631" y="3574"/>
                  </a:lnTo>
                  <a:lnTo>
                    <a:pt x="11631" y="3263"/>
                  </a:lnTo>
                  <a:moveTo>
                    <a:pt x="11631" y="6060"/>
                  </a:moveTo>
                  <a:lnTo>
                    <a:pt x="20492" y="6060"/>
                  </a:lnTo>
                  <a:lnTo>
                    <a:pt x="20492" y="6371"/>
                  </a:lnTo>
                  <a:lnTo>
                    <a:pt x="11631" y="6371"/>
                  </a:lnTo>
                  <a:lnTo>
                    <a:pt x="11631" y="6060"/>
                  </a:lnTo>
                  <a:moveTo>
                    <a:pt x="11631" y="8081"/>
                  </a:moveTo>
                  <a:lnTo>
                    <a:pt x="20308" y="8081"/>
                  </a:lnTo>
                  <a:lnTo>
                    <a:pt x="20308" y="8391"/>
                  </a:lnTo>
                  <a:lnTo>
                    <a:pt x="11631" y="8391"/>
                  </a:lnTo>
                  <a:lnTo>
                    <a:pt x="11631" y="8081"/>
                  </a:lnTo>
                  <a:moveTo>
                    <a:pt x="11631" y="4196"/>
                  </a:moveTo>
                  <a:lnTo>
                    <a:pt x="12369" y="4196"/>
                  </a:lnTo>
                  <a:lnTo>
                    <a:pt x="12369" y="4817"/>
                  </a:lnTo>
                  <a:lnTo>
                    <a:pt x="11631" y="4817"/>
                  </a:lnTo>
                  <a:lnTo>
                    <a:pt x="11631" y="4196"/>
                  </a:lnTo>
                  <a:moveTo>
                    <a:pt x="14400" y="4196"/>
                  </a:moveTo>
                  <a:lnTo>
                    <a:pt x="15138" y="4196"/>
                  </a:lnTo>
                  <a:lnTo>
                    <a:pt x="15138" y="4817"/>
                  </a:lnTo>
                  <a:lnTo>
                    <a:pt x="14400" y="4817"/>
                  </a:lnTo>
                  <a:lnTo>
                    <a:pt x="14400" y="4196"/>
                  </a:lnTo>
                  <a:moveTo>
                    <a:pt x="16985" y="4196"/>
                  </a:moveTo>
                  <a:lnTo>
                    <a:pt x="17723" y="4196"/>
                  </a:lnTo>
                  <a:lnTo>
                    <a:pt x="17723" y="4817"/>
                  </a:lnTo>
                  <a:lnTo>
                    <a:pt x="16985" y="4817"/>
                  </a:lnTo>
                  <a:lnTo>
                    <a:pt x="16985" y="4196"/>
                  </a:lnTo>
                  <a:moveTo>
                    <a:pt x="19754" y="4196"/>
                  </a:moveTo>
                  <a:lnTo>
                    <a:pt x="20492" y="4196"/>
                  </a:lnTo>
                  <a:lnTo>
                    <a:pt x="20492" y="4817"/>
                  </a:lnTo>
                  <a:lnTo>
                    <a:pt x="19754" y="4817"/>
                  </a:lnTo>
                  <a:lnTo>
                    <a:pt x="19754" y="4196"/>
                  </a:lnTo>
                  <a:moveTo>
                    <a:pt x="11631" y="9635"/>
                  </a:moveTo>
                  <a:lnTo>
                    <a:pt x="12369" y="9635"/>
                  </a:lnTo>
                  <a:lnTo>
                    <a:pt x="12369" y="10256"/>
                  </a:lnTo>
                  <a:lnTo>
                    <a:pt x="11631" y="10256"/>
                  </a:lnTo>
                  <a:lnTo>
                    <a:pt x="11631" y="9635"/>
                  </a:lnTo>
                  <a:moveTo>
                    <a:pt x="14400" y="9635"/>
                  </a:moveTo>
                  <a:lnTo>
                    <a:pt x="15138" y="9635"/>
                  </a:lnTo>
                  <a:lnTo>
                    <a:pt x="15138" y="10256"/>
                  </a:lnTo>
                  <a:lnTo>
                    <a:pt x="14400" y="10256"/>
                  </a:lnTo>
                  <a:lnTo>
                    <a:pt x="14400" y="9635"/>
                  </a:lnTo>
                  <a:moveTo>
                    <a:pt x="16985" y="9635"/>
                  </a:moveTo>
                  <a:lnTo>
                    <a:pt x="17723" y="9635"/>
                  </a:lnTo>
                  <a:lnTo>
                    <a:pt x="17723" y="10256"/>
                  </a:lnTo>
                  <a:lnTo>
                    <a:pt x="16985" y="10256"/>
                  </a:lnTo>
                  <a:lnTo>
                    <a:pt x="16985" y="9635"/>
                  </a:lnTo>
                  <a:moveTo>
                    <a:pt x="19754" y="9635"/>
                  </a:moveTo>
                  <a:lnTo>
                    <a:pt x="20492" y="9635"/>
                  </a:lnTo>
                  <a:lnTo>
                    <a:pt x="20492" y="10256"/>
                  </a:lnTo>
                  <a:lnTo>
                    <a:pt x="19754" y="10256"/>
                  </a:lnTo>
                  <a:lnTo>
                    <a:pt x="19754" y="9635"/>
                  </a:lnTo>
                  <a:moveTo>
                    <a:pt x="10892" y="14141"/>
                  </a:moveTo>
                  <a:lnTo>
                    <a:pt x="10892" y="15384"/>
                  </a:lnTo>
                  <a:lnTo>
                    <a:pt x="10892" y="20046"/>
                  </a:lnTo>
                  <a:lnTo>
                    <a:pt x="10892" y="21600"/>
                  </a:lnTo>
                  <a:lnTo>
                    <a:pt x="10892" y="14141"/>
                  </a:lnTo>
                  <a:moveTo>
                    <a:pt x="10892" y="4351"/>
                  </a:moveTo>
                  <a:lnTo>
                    <a:pt x="10892" y="3574"/>
                  </a:lnTo>
                  <a:lnTo>
                    <a:pt x="10892" y="932"/>
                  </a:lnTo>
                  <a:lnTo>
                    <a:pt x="10892" y="0"/>
                  </a:lnTo>
                  <a:lnTo>
                    <a:pt x="10892" y="4351"/>
                  </a:lnTo>
                </a:path>
              </a:pathLst>
            </a:custGeom>
            <a:solidFill>
              <a:srgbClr val="FFFFCC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9pPr>
            </a:lstStyle>
            <a:p>
              <a:endParaRPr lang="x-none" altLang="x-none"/>
            </a:p>
          </p:txBody>
        </p:sp>
        <p:sp>
          <p:nvSpPr>
            <p:cNvPr id="5141" name="AutoShape 11"/>
            <p:cNvSpPr>
              <a:spLocks noChangeArrowheads="1"/>
            </p:cNvSpPr>
            <p:nvPr/>
          </p:nvSpPr>
          <p:spPr bwMode="auto">
            <a:xfrm>
              <a:off x="4320" y="1536"/>
              <a:ext cx="384" cy="384"/>
            </a:xfrm>
            <a:prstGeom prst="smileyFace">
              <a:avLst>
                <a:gd name="adj" fmla="val 4653"/>
              </a:avLst>
            </a:prstGeom>
            <a:solidFill>
              <a:srgbClr val="99CCFF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9pPr>
            </a:lstStyle>
            <a:p>
              <a:endParaRPr lang="x-none" altLang="x-none"/>
            </a:p>
          </p:txBody>
        </p:sp>
        <p:sp>
          <p:nvSpPr>
            <p:cNvPr id="5142" name="Text Box 12"/>
            <p:cNvSpPr txBox="1">
              <a:spLocks noChangeArrowheads="1"/>
            </p:cNvSpPr>
            <p:nvPr/>
          </p:nvSpPr>
          <p:spPr bwMode="auto">
            <a:xfrm>
              <a:off x="3672" y="1872"/>
              <a:ext cx="639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9pPr>
            </a:lstStyle>
            <a:p>
              <a:pPr algn="r"/>
              <a:r>
                <a:rPr lang="en-US" altLang="x-none" sz="2000" b="1"/>
                <a:t>Queries</a:t>
              </a:r>
            </a:p>
          </p:txBody>
        </p:sp>
        <p:sp>
          <p:nvSpPr>
            <p:cNvPr id="5143" name="Line 13"/>
            <p:cNvSpPr>
              <a:spLocks noChangeShapeType="1"/>
            </p:cNvSpPr>
            <p:nvPr/>
          </p:nvSpPr>
          <p:spPr bwMode="auto">
            <a:xfrm flipH="1">
              <a:off x="3648" y="1728"/>
              <a:ext cx="624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44" name="Text Box 14"/>
            <p:cNvSpPr txBox="1">
              <a:spLocks noChangeArrowheads="1"/>
            </p:cNvSpPr>
            <p:nvPr/>
          </p:nvSpPr>
          <p:spPr bwMode="auto">
            <a:xfrm>
              <a:off x="3600" y="2400"/>
              <a:ext cx="2464" cy="13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9pPr>
            </a:lstStyle>
            <a:p>
              <a:pPr>
                <a:spcBef>
                  <a:spcPct val="50000"/>
                </a:spcBef>
                <a:buFontTx/>
                <a:buChar char="•"/>
              </a:pPr>
              <a:r>
                <a:rPr lang="en-US" altLang="x-none" sz="2000" dirty="0"/>
                <a:t> </a:t>
              </a:r>
              <a:r>
                <a:rPr lang="en-US" altLang="x-none" b="1" dirty="0"/>
                <a:t>Querying</a:t>
              </a:r>
              <a:r>
                <a:rPr lang="en-US" altLang="x-none" dirty="0"/>
                <a:t> integrated information sources (e.g. queries to views, execution of web-based queries, …)</a:t>
              </a:r>
            </a:p>
            <a:p>
              <a:pPr>
                <a:spcBef>
                  <a:spcPct val="50000"/>
                </a:spcBef>
                <a:buFontTx/>
                <a:buChar char="•"/>
              </a:pPr>
              <a:r>
                <a:rPr lang="en-US" altLang="x-none" dirty="0"/>
                <a:t> </a:t>
              </a:r>
              <a:r>
                <a:rPr lang="en-US" altLang="x-none" b="1" dirty="0"/>
                <a:t>Data mining &amp; analyzing</a:t>
              </a:r>
              <a:r>
                <a:rPr lang="en-US" altLang="x-none" i="1" dirty="0"/>
                <a:t> </a:t>
              </a:r>
              <a:r>
                <a:rPr lang="en-US" altLang="x-none" dirty="0"/>
                <a:t>integrated information (e.g., collaborative filtering/classification learning using extracted data, …)</a:t>
              </a:r>
            </a:p>
          </p:txBody>
        </p:sp>
      </p:grpSp>
      <p:grpSp>
        <p:nvGrpSpPr>
          <p:cNvPr id="4" name="Group 15"/>
          <p:cNvGrpSpPr>
            <a:grpSpLocks/>
          </p:cNvGrpSpPr>
          <p:nvPr/>
        </p:nvGrpSpPr>
        <p:grpSpPr bwMode="auto">
          <a:xfrm>
            <a:off x="4401609" y="2012950"/>
            <a:ext cx="2430463" cy="3409950"/>
            <a:chOff x="2112" y="1200"/>
            <a:chExt cx="1531" cy="2148"/>
          </a:xfrm>
        </p:grpSpPr>
        <p:grpSp>
          <p:nvGrpSpPr>
            <p:cNvPr id="5130" name="Group 16"/>
            <p:cNvGrpSpPr>
              <a:grpSpLocks/>
            </p:cNvGrpSpPr>
            <p:nvPr/>
          </p:nvGrpSpPr>
          <p:grpSpPr bwMode="auto">
            <a:xfrm>
              <a:off x="2832" y="1200"/>
              <a:ext cx="720" cy="816"/>
              <a:chOff x="2448" y="768"/>
              <a:chExt cx="720" cy="816"/>
            </a:xfrm>
          </p:grpSpPr>
          <p:grpSp>
            <p:nvGrpSpPr>
              <p:cNvPr id="5134" name="Group 17"/>
              <p:cNvGrpSpPr>
                <a:grpSpLocks/>
              </p:cNvGrpSpPr>
              <p:nvPr/>
            </p:nvGrpSpPr>
            <p:grpSpPr bwMode="auto">
              <a:xfrm>
                <a:off x="2640" y="1056"/>
                <a:ext cx="336" cy="384"/>
                <a:chOff x="2448" y="576"/>
                <a:chExt cx="768" cy="1488"/>
              </a:xfrm>
            </p:grpSpPr>
            <p:sp>
              <p:nvSpPr>
                <p:cNvPr id="5136" name="AutoShape 18"/>
                <p:cNvSpPr>
                  <a:spLocks noChangeArrowheads="1"/>
                </p:cNvSpPr>
                <p:nvPr/>
              </p:nvSpPr>
              <p:spPr bwMode="auto">
                <a:xfrm>
                  <a:off x="2448" y="1248"/>
                  <a:ext cx="768" cy="816"/>
                </a:xfrm>
                <a:prstGeom prst="can">
                  <a:avLst>
                    <a:gd name="adj" fmla="val 26563"/>
                  </a:avLst>
                </a:prstGeom>
                <a:solidFill>
                  <a:srgbClr val="808080"/>
                </a:solidFill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charset="0"/>
                    </a:defRPr>
                  </a:lvl9pPr>
                </a:lstStyle>
                <a:p>
                  <a:endParaRPr lang="x-none" altLang="x-none"/>
                </a:p>
              </p:txBody>
            </p:sp>
            <p:sp>
              <p:nvSpPr>
                <p:cNvPr id="5137" name="AutoShape 19" descr="Trellis"/>
                <p:cNvSpPr>
                  <a:spLocks noChangeArrowheads="1"/>
                </p:cNvSpPr>
                <p:nvPr/>
              </p:nvSpPr>
              <p:spPr bwMode="auto">
                <a:xfrm>
                  <a:off x="2448" y="1248"/>
                  <a:ext cx="766" cy="530"/>
                </a:xfrm>
                <a:prstGeom prst="can">
                  <a:avLst>
                    <a:gd name="adj" fmla="val 25000"/>
                  </a:avLst>
                </a:prstGeom>
                <a:pattFill prst="trellis">
                  <a:fgClr>
                    <a:srgbClr val="99CC00"/>
                  </a:fgClr>
                  <a:bgClr>
                    <a:schemeClr val="bg1"/>
                  </a:bgClr>
                </a:pattFill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charset="0"/>
                    </a:defRPr>
                  </a:lvl9pPr>
                </a:lstStyle>
                <a:p>
                  <a:endParaRPr lang="x-none" altLang="x-none"/>
                </a:p>
              </p:txBody>
            </p:sp>
            <p:sp>
              <p:nvSpPr>
                <p:cNvPr id="5138" name="AutoShape 20"/>
                <p:cNvSpPr>
                  <a:spLocks noChangeArrowheads="1"/>
                </p:cNvSpPr>
                <p:nvPr/>
              </p:nvSpPr>
              <p:spPr bwMode="auto">
                <a:xfrm>
                  <a:off x="2448" y="864"/>
                  <a:ext cx="766" cy="530"/>
                </a:xfrm>
                <a:prstGeom prst="can">
                  <a:avLst>
                    <a:gd name="adj" fmla="val 25000"/>
                  </a:avLst>
                </a:prstGeom>
                <a:solidFill>
                  <a:srgbClr val="99CCFF"/>
                </a:solidFill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charset="0"/>
                    </a:defRPr>
                  </a:lvl9pPr>
                </a:lstStyle>
                <a:p>
                  <a:endParaRPr lang="x-none" altLang="x-none"/>
                </a:p>
              </p:txBody>
            </p:sp>
            <p:sp>
              <p:nvSpPr>
                <p:cNvPr id="5139" name="AutoShape 21"/>
                <p:cNvSpPr>
                  <a:spLocks noChangeArrowheads="1"/>
                </p:cNvSpPr>
                <p:nvPr/>
              </p:nvSpPr>
              <p:spPr bwMode="auto">
                <a:xfrm>
                  <a:off x="2448" y="576"/>
                  <a:ext cx="768" cy="432"/>
                </a:xfrm>
                <a:prstGeom prst="can">
                  <a:avLst>
                    <a:gd name="adj" fmla="val 25000"/>
                  </a:avLst>
                </a:prstGeom>
                <a:solidFill>
                  <a:srgbClr val="FF9900"/>
                </a:solidFill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charset="0"/>
                    </a:defRPr>
                  </a:lvl9pPr>
                </a:lstStyle>
                <a:p>
                  <a:endParaRPr lang="x-none" altLang="x-none"/>
                </a:p>
              </p:txBody>
            </p:sp>
          </p:grpSp>
          <p:sp>
            <p:nvSpPr>
              <p:cNvPr id="5135" name="AutoShape 22"/>
              <p:cNvSpPr>
                <a:spLocks noChangeArrowheads="1"/>
              </p:cNvSpPr>
              <p:nvPr/>
            </p:nvSpPr>
            <p:spPr bwMode="auto">
              <a:xfrm>
                <a:off x="2448" y="768"/>
                <a:ext cx="720" cy="816"/>
              </a:xfrm>
              <a:prstGeom prst="can">
                <a:avLst>
                  <a:gd name="adj" fmla="val 28333"/>
                </a:avLst>
              </a:prstGeom>
              <a:solidFill>
                <a:srgbClr val="808080">
                  <a:alpha val="50195"/>
                </a:srgbClr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alibri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charset="0"/>
                  </a:defRPr>
                </a:lvl9pPr>
              </a:lstStyle>
              <a:p>
                <a:endParaRPr lang="x-none" altLang="x-none"/>
              </a:p>
            </p:txBody>
          </p:sp>
        </p:grpSp>
        <p:sp>
          <p:nvSpPr>
            <p:cNvPr id="5131" name="Line 23"/>
            <p:cNvSpPr>
              <a:spLocks noChangeShapeType="1"/>
            </p:cNvSpPr>
            <p:nvPr/>
          </p:nvSpPr>
          <p:spPr bwMode="auto">
            <a:xfrm>
              <a:off x="2208" y="1680"/>
              <a:ext cx="480" cy="0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32" name="Text Box 24"/>
            <p:cNvSpPr txBox="1">
              <a:spLocks noChangeArrowheads="1"/>
            </p:cNvSpPr>
            <p:nvPr/>
          </p:nvSpPr>
          <p:spPr bwMode="auto">
            <a:xfrm>
              <a:off x="2161" y="1872"/>
              <a:ext cx="624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9pPr>
            </a:lstStyle>
            <a:p>
              <a:pPr algn="r"/>
              <a:r>
                <a:rPr lang="en-US" altLang="x-none" sz="2000" b="1"/>
                <a:t>Linkage</a:t>
              </a:r>
            </a:p>
          </p:txBody>
        </p:sp>
        <p:sp>
          <p:nvSpPr>
            <p:cNvPr id="5133" name="Text Box 25"/>
            <p:cNvSpPr txBox="1">
              <a:spLocks noChangeArrowheads="1"/>
            </p:cNvSpPr>
            <p:nvPr/>
          </p:nvSpPr>
          <p:spPr bwMode="auto">
            <a:xfrm>
              <a:off x="2112" y="2592"/>
              <a:ext cx="1531" cy="7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9pPr>
            </a:lstStyle>
            <a:p>
              <a:pPr>
                <a:spcBef>
                  <a:spcPct val="50000"/>
                </a:spcBef>
                <a:buFontTx/>
                <a:buChar char="•"/>
              </a:pPr>
              <a:r>
                <a:rPr lang="en-US" altLang="x-none" dirty="0"/>
                <a:t> </a:t>
              </a:r>
              <a:r>
                <a:rPr lang="en-US" altLang="x-none" b="1" dirty="0"/>
                <a:t>Cleaning</a:t>
              </a:r>
              <a:r>
                <a:rPr lang="en-US" altLang="x-none" dirty="0"/>
                <a:t> data (e.g., de-duping and </a:t>
              </a:r>
              <a:r>
                <a:rPr lang="en-US" altLang="x-none" b="1" dirty="0">
                  <a:solidFill>
                    <a:schemeClr val="tx2"/>
                  </a:solidFill>
                </a:rPr>
                <a:t>linking records</a:t>
              </a:r>
              <a:r>
                <a:rPr lang="en-US" altLang="x-none" dirty="0"/>
                <a:t>) to form a single [virtual] database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99816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609600" y="1623533"/>
            <a:ext cx="9834694" cy="4200325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>
                <a:solidFill>
                  <a:srgbClr val="215C4E"/>
                </a:solidFill>
              </a:rPr>
              <a:t>Goal: </a:t>
            </a:r>
            <a:r>
              <a:rPr lang="en-US" dirty="0"/>
              <a:t>Combine data residing in different sources and provide users with a unified view of these data for querying or analysis.</a:t>
            </a:r>
          </a:p>
          <a:p>
            <a:pPr lvl="1"/>
            <a:r>
              <a:rPr lang="en-US" dirty="0"/>
              <a:t>Each data source has its own schema called </a:t>
            </a:r>
            <a:r>
              <a:rPr lang="en-US" b="1" dirty="0">
                <a:solidFill>
                  <a:srgbClr val="215C4E"/>
                </a:solidFill>
              </a:rPr>
              <a:t>local schemas</a:t>
            </a:r>
            <a:r>
              <a:rPr lang="en-US" dirty="0">
                <a:solidFill>
                  <a:srgbClr val="215C4E"/>
                </a:solidFill>
              </a:rPr>
              <a:t> </a:t>
            </a:r>
          </a:p>
          <a:p>
            <a:pPr lvl="2"/>
            <a:r>
              <a:rPr lang="en-US" dirty="0"/>
              <a:t>Most work assumes relational schemas, but some work on XML and others.</a:t>
            </a:r>
          </a:p>
          <a:p>
            <a:pPr lvl="1"/>
            <a:r>
              <a:rPr lang="en-US" dirty="0"/>
              <a:t>The unified schema is often called </a:t>
            </a:r>
            <a:r>
              <a:rPr lang="en-US" b="1" dirty="0">
                <a:solidFill>
                  <a:srgbClr val="215C4E"/>
                </a:solidFill>
              </a:rPr>
              <a:t>mediated schema</a:t>
            </a:r>
            <a:r>
              <a:rPr lang="en-US" dirty="0">
                <a:solidFill>
                  <a:srgbClr val="215C4E"/>
                </a:solidFill>
              </a:rPr>
              <a:t> </a:t>
            </a:r>
            <a:r>
              <a:rPr lang="en-US" dirty="0"/>
              <a:t>or </a:t>
            </a:r>
            <a:r>
              <a:rPr lang="en-US" b="1" dirty="0">
                <a:solidFill>
                  <a:srgbClr val="215C4E"/>
                </a:solidFill>
              </a:rPr>
              <a:t>global schema.</a:t>
            </a:r>
            <a:endParaRPr lang="en-US" dirty="0">
              <a:solidFill>
                <a:srgbClr val="215C4E"/>
              </a:solidFill>
            </a:endParaRPr>
          </a:p>
          <a:p>
            <a:endParaRPr lang="en-US" dirty="0"/>
          </a:p>
          <a:p>
            <a:r>
              <a:rPr lang="en-US" dirty="0"/>
              <a:t>Traditionally Two Approaches.</a:t>
            </a:r>
          </a:p>
          <a:p>
            <a:pPr marL="968375" lvl="1" indent="-457200">
              <a:buAutoNum type="arabicPeriod"/>
            </a:pPr>
            <a:r>
              <a:rPr lang="en-US" b="1" dirty="0">
                <a:solidFill>
                  <a:srgbClr val="215C4E"/>
                </a:solidFill>
              </a:rPr>
              <a:t>Data Warehousing:</a:t>
            </a:r>
            <a:r>
              <a:rPr lang="en-US" b="0" dirty="0"/>
              <a:t> bring the data together into a single repository.</a:t>
            </a:r>
          </a:p>
          <a:p>
            <a:pPr marL="968375" lvl="1" indent="-457200">
              <a:buAutoNum type="arabicPeriod"/>
            </a:pPr>
            <a:endParaRPr lang="en-US" b="0" dirty="0"/>
          </a:p>
          <a:p>
            <a:pPr marL="968375" lvl="1" indent="-457200">
              <a:buAutoNum type="arabicPeriod"/>
            </a:pPr>
            <a:r>
              <a:rPr lang="en-US" b="1" dirty="0">
                <a:solidFill>
                  <a:srgbClr val="215C4E"/>
                </a:solidFill>
              </a:rPr>
              <a:t>In-Place Integration:</a:t>
            </a:r>
            <a:r>
              <a:rPr lang="en-US" b="0" dirty="0"/>
              <a:t> Keep the data where it is, and send queries back and forth.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5FED423-F31B-E64B-B0E4-92A101F19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Integration</a:t>
            </a:r>
          </a:p>
        </p:txBody>
      </p:sp>
    </p:spTree>
    <p:extLst>
      <p:ext uri="{BB962C8B-B14F-4D97-AF65-F5344CB8AC3E}">
        <p14:creationId xmlns:p14="http://schemas.microsoft.com/office/powerpoint/2010/main" val="172358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github.com/umddb/datascience-fall14/raw/master/lecture-notes/multimedia/etl-cleanin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90470" y="929199"/>
            <a:ext cx="8001530" cy="5725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3DF5BBC4-0D1E-6245-9121-EBD644D26D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Data Warehousing</a:t>
            </a:r>
          </a:p>
        </p:txBody>
      </p:sp>
    </p:spTree>
    <p:extLst>
      <p:ext uri="{BB962C8B-B14F-4D97-AF65-F5344CB8AC3E}">
        <p14:creationId xmlns:p14="http://schemas.microsoft.com/office/powerpoint/2010/main" val="37802100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0" name="Oval 4"/>
          <p:cNvSpPr>
            <a:spLocks noChangeArrowheads="1"/>
          </p:cNvSpPr>
          <p:nvPr/>
        </p:nvSpPr>
        <p:spPr bwMode="auto">
          <a:xfrm>
            <a:off x="4343400" y="2438400"/>
            <a:ext cx="3124200" cy="1447800"/>
          </a:xfrm>
          <a:prstGeom prst="ellips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endParaRPr lang="x-none" altLang="x-none"/>
          </a:p>
        </p:txBody>
      </p:sp>
      <p:sp>
        <p:nvSpPr>
          <p:cNvPr id="19461" name="Text Box 5"/>
          <p:cNvSpPr txBox="1">
            <a:spLocks noChangeArrowheads="1"/>
          </p:cNvSpPr>
          <p:nvPr/>
        </p:nvSpPr>
        <p:spPr bwMode="auto">
          <a:xfrm>
            <a:off x="4648201" y="2895600"/>
            <a:ext cx="198689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r>
              <a:rPr lang="en-US" altLang="x-none">
                <a:latin typeface="Tahoma" charset="0"/>
              </a:rPr>
              <a:t>Mediated Schema</a:t>
            </a:r>
          </a:p>
        </p:txBody>
      </p:sp>
      <p:grpSp>
        <p:nvGrpSpPr>
          <p:cNvPr id="19462" name="Group 8"/>
          <p:cNvGrpSpPr>
            <a:grpSpLocks/>
          </p:cNvGrpSpPr>
          <p:nvPr/>
        </p:nvGrpSpPr>
        <p:grpSpPr bwMode="auto">
          <a:xfrm>
            <a:off x="7181850" y="5372100"/>
            <a:ext cx="1066800" cy="990600"/>
            <a:chOff x="432" y="3504"/>
            <a:chExt cx="672" cy="624"/>
          </a:xfrm>
        </p:grpSpPr>
        <p:sp>
          <p:nvSpPr>
            <p:cNvPr id="19491" name="Oval 6"/>
            <p:cNvSpPr>
              <a:spLocks noChangeArrowheads="1"/>
            </p:cNvSpPr>
            <p:nvPr/>
          </p:nvSpPr>
          <p:spPr bwMode="auto">
            <a:xfrm>
              <a:off x="432" y="3504"/>
              <a:ext cx="672" cy="624"/>
            </a:xfrm>
            <a:prstGeom prst="ellipse">
              <a:avLst/>
            </a:prstGeom>
            <a:noFill/>
            <a:ln w="9525">
              <a:solidFill>
                <a:srgbClr val="0000F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9pPr>
            </a:lstStyle>
            <a:p>
              <a:endParaRPr lang="x-none" altLang="x-none"/>
            </a:p>
          </p:txBody>
        </p:sp>
        <p:sp>
          <p:nvSpPr>
            <p:cNvPr id="19492" name="Text Box 7"/>
            <p:cNvSpPr txBox="1">
              <a:spLocks noChangeArrowheads="1"/>
            </p:cNvSpPr>
            <p:nvPr/>
          </p:nvSpPr>
          <p:spPr bwMode="auto">
            <a:xfrm>
              <a:off x="432" y="3648"/>
              <a:ext cx="552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9pPr>
            </a:lstStyle>
            <a:p>
              <a:r>
                <a:rPr lang="en-US" altLang="x-none">
                  <a:latin typeface="Tahoma" charset="0"/>
                </a:rPr>
                <a:t>Source</a:t>
              </a:r>
            </a:p>
            <a:p>
              <a:endParaRPr lang="en-US" altLang="x-none">
                <a:latin typeface="Tahoma" charset="0"/>
              </a:endParaRPr>
            </a:p>
          </p:txBody>
        </p:sp>
      </p:grpSp>
      <p:grpSp>
        <p:nvGrpSpPr>
          <p:cNvPr id="19463" name="Group 9"/>
          <p:cNvGrpSpPr>
            <a:grpSpLocks/>
          </p:cNvGrpSpPr>
          <p:nvPr/>
        </p:nvGrpSpPr>
        <p:grpSpPr bwMode="auto">
          <a:xfrm>
            <a:off x="1981200" y="5372100"/>
            <a:ext cx="1066800" cy="990600"/>
            <a:chOff x="432" y="3504"/>
            <a:chExt cx="672" cy="624"/>
          </a:xfrm>
        </p:grpSpPr>
        <p:sp>
          <p:nvSpPr>
            <p:cNvPr id="19489" name="Oval 10"/>
            <p:cNvSpPr>
              <a:spLocks noChangeArrowheads="1"/>
            </p:cNvSpPr>
            <p:nvPr/>
          </p:nvSpPr>
          <p:spPr bwMode="auto">
            <a:xfrm>
              <a:off x="432" y="3504"/>
              <a:ext cx="672" cy="624"/>
            </a:xfrm>
            <a:prstGeom prst="ellipse">
              <a:avLst/>
            </a:prstGeom>
            <a:noFill/>
            <a:ln w="9525">
              <a:solidFill>
                <a:srgbClr val="0000F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9pPr>
            </a:lstStyle>
            <a:p>
              <a:endParaRPr lang="x-none" altLang="x-none"/>
            </a:p>
          </p:txBody>
        </p:sp>
        <p:sp>
          <p:nvSpPr>
            <p:cNvPr id="19490" name="Text Box 11"/>
            <p:cNvSpPr txBox="1">
              <a:spLocks noChangeArrowheads="1"/>
            </p:cNvSpPr>
            <p:nvPr/>
          </p:nvSpPr>
          <p:spPr bwMode="auto">
            <a:xfrm>
              <a:off x="432" y="3648"/>
              <a:ext cx="552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9pPr>
            </a:lstStyle>
            <a:p>
              <a:r>
                <a:rPr lang="en-US" altLang="x-none">
                  <a:latin typeface="Tahoma" charset="0"/>
                </a:rPr>
                <a:t>Source</a:t>
              </a:r>
            </a:p>
            <a:p>
              <a:endParaRPr lang="en-US" altLang="x-none">
                <a:latin typeface="Tahoma" charset="0"/>
              </a:endParaRPr>
            </a:p>
          </p:txBody>
        </p:sp>
      </p:grpSp>
      <p:grpSp>
        <p:nvGrpSpPr>
          <p:cNvPr id="19464" name="Group 12"/>
          <p:cNvGrpSpPr>
            <a:grpSpLocks/>
          </p:cNvGrpSpPr>
          <p:nvPr/>
        </p:nvGrpSpPr>
        <p:grpSpPr bwMode="auto">
          <a:xfrm>
            <a:off x="3714750" y="5372100"/>
            <a:ext cx="1066800" cy="990600"/>
            <a:chOff x="432" y="3504"/>
            <a:chExt cx="672" cy="624"/>
          </a:xfrm>
        </p:grpSpPr>
        <p:sp>
          <p:nvSpPr>
            <p:cNvPr id="19487" name="Oval 13"/>
            <p:cNvSpPr>
              <a:spLocks noChangeArrowheads="1"/>
            </p:cNvSpPr>
            <p:nvPr/>
          </p:nvSpPr>
          <p:spPr bwMode="auto">
            <a:xfrm>
              <a:off x="432" y="3504"/>
              <a:ext cx="672" cy="624"/>
            </a:xfrm>
            <a:prstGeom prst="ellipse">
              <a:avLst/>
            </a:prstGeom>
            <a:noFill/>
            <a:ln w="9525">
              <a:solidFill>
                <a:srgbClr val="0000F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9pPr>
            </a:lstStyle>
            <a:p>
              <a:endParaRPr lang="x-none" altLang="x-none"/>
            </a:p>
          </p:txBody>
        </p:sp>
        <p:sp>
          <p:nvSpPr>
            <p:cNvPr id="19488" name="Text Box 14"/>
            <p:cNvSpPr txBox="1">
              <a:spLocks noChangeArrowheads="1"/>
            </p:cNvSpPr>
            <p:nvPr/>
          </p:nvSpPr>
          <p:spPr bwMode="auto">
            <a:xfrm>
              <a:off x="432" y="3648"/>
              <a:ext cx="552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9pPr>
            </a:lstStyle>
            <a:p>
              <a:r>
                <a:rPr lang="en-US" altLang="x-none">
                  <a:latin typeface="Tahoma" charset="0"/>
                </a:rPr>
                <a:t>Source</a:t>
              </a:r>
            </a:p>
            <a:p>
              <a:endParaRPr lang="en-US" altLang="x-none">
                <a:latin typeface="Tahoma" charset="0"/>
              </a:endParaRPr>
            </a:p>
          </p:txBody>
        </p:sp>
      </p:grpSp>
      <p:grpSp>
        <p:nvGrpSpPr>
          <p:cNvPr id="19465" name="Group 15"/>
          <p:cNvGrpSpPr>
            <a:grpSpLocks/>
          </p:cNvGrpSpPr>
          <p:nvPr/>
        </p:nvGrpSpPr>
        <p:grpSpPr bwMode="auto">
          <a:xfrm>
            <a:off x="5448300" y="5372100"/>
            <a:ext cx="1066800" cy="990600"/>
            <a:chOff x="432" y="3504"/>
            <a:chExt cx="672" cy="624"/>
          </a:xfrm>
        </p:grpSpPr>
        <p:sp>
          <p:nvSpPr>
            <p:cNvPr id="19485" name="Oval 16"/>
            <p:cNvSpPr>
              <a:spLocks noChangeArrowheads="1"/>
            </p:cNvSpPr>
            <p:nvPr/>
          </p:nvSpPr>
          <p:spPr bwMode="auto">
            <a:xfrm>
              <a:off x="432" y="3504"/>
              <a:ext cx="672" cy="624"/>
            </a:xfrm>
            <a:prstGeom prst="ellipse">
              <a:avLst/>
            </a:prstGeom>
            <a:noFill/>
            <a:ln w="9525">
              <a:solidFill>
                <a:srgbClr val="0000F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9pPr>
            </a:lstStyle>
            <a:p>
              <a:endParaRPr lang="x-none" altLang="x-none"/>
            </a:p>
          </p:txBody>
        </p:sp>
        <p:sp>
          <p:nvSpPr>
            <p:cNvPr id="19486" name="Text Box 17"/>
            <p:cNvSpPr txBox="1">
              <a:spLocks noChangeArrowheads="1"/>
            </p:cNvSpPr>
            <p:nvPr/>
          </p:nvSpPr>
          <p:spPr bwMode="auto">
            <a:xfrm>
              <a:off x="432" y="3648"/>
              <a:ext cx="552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9pPr>
            </a:lstStyle>
            <a:p>
              <a:r>
                <a:rPr lang="en-US" altLang="x-none">
                  <a:latin typeface="Tahoma" charset="0"/>
                </a:rPr>
                <a:t>Source</a:t>
              </a:r>
            </a:p>
            <a:p>
              <a:endParaRPr lang="en-US" altLang="x-none">
                <a:latin typeface="Tahoma" charset="0"/>
              </a:endParaRPr>
            </a:p>
          </p:txBody>
        </p:sp>
      </p:grpSp>
      <p:grpSp>
        <p:nvGrpSpPr>
          <p:cNvPr id="19466" name="Group 18"/>
          <p:cNvGrpSpPr>
            <a:grpSpLocks/>
          </p:cNvGrpSpPr>
          <p:nvPr/>
        </p:nvGrpSpPr>
        <p:grpSpPr bwMode="auto">
          <a:xfrm>
            <a:off x="8915400" y="5372100"/>
            <a:ext cx="1066800" cy="990600"/>
            <a:chOff x="432" y="3504"/>
            <a:chExt cx="672" cy="624"/>
          </a:xfrm>
        </p:grpSpPr>
        <p:sp>
          <p:nvSpPr>
            <p:cNvPr id="19483" name="Oval 19"/>
            <p:cNvSpPr>
              <a:spLocks noChangeArrowheads="1"/>
            </p:cNvSpPr>
            <p:nvPr/>
          </p:nvSpPr>
          <p:spPr bwMode="auto">
            <a:xfrm>
              <a:off x="432" y="3504"/>
              <a:ext cx="672" cy="624"/>
            </a:xfrm>
            <a:prstGeom prst="ellipse">
              <a:avLst/>
            </a:prstGeom>
            <a:noFill/>
            <a:ln w="9525">
              <a:solidFill>
                <a:srgbClr val="0000F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9pPr>
            </a:lstStyle>
            <a:p>
              <a:endParaRPr lang="x-none" altLang="x-none"/>
            </a:p>
          </p:txBody>
        </p:sp>
        <p:sp>
          <p:nvSpPr>
            <p:cNvPr id="19484" name="Text Box 20"/>
            <p:cNvSpPr txBox="1">
              <a:spLocks noChangeArrowheads="1"/>
            </p:cNvSpPr>
            <p:nvPr/>
          </p:nvSpPr>
          <p:spPr bwMode="auto">
            <a:xfrm>
              <a:off x="432" y="3648"/>
              <a:ext cx="552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9pPr>
            </a:lstStyle>
            <a:p>
              <a:r>
                <a:rPr lang="en-US" altLang="x-none">
                  <a:latin typeface="Tahoma" charset="0"/>
                </a:rPr>
                <a:t>Source</a:t>
              </a:r>
            </a:p>
            <a:p>
              <a:endParaRPr lang="en-US" altLang="x-none">
                <a:latin typeface="Tahoma" charset="0"/>
              </a:endParaRPr>
            </a:p>
          </p:txBody>
        </p:sp>
      </p:grpSp>
      <p:sp>
        <p:nvSpPr>
          <p:cNvPr id="19467" name="Line 21"/>
          <p:cNvSpPr>
            <a:spLocks noChangeShapeType="1"/>
          </p:cNvSpPr>
          <p:nvPr/>
        </p:nvSpPr>
        <p:spPr bwMode="auto">
          <a:xfrm flipV="1">
            <a:off x="2895600" y="3810000"/>
            <a:ext cx="1828800" cy="14478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9468" name="Line 23"/>
          <p:cNvSpPr>
            <a:spLocks noChangeShapeType="1"/>
          </p:cNvSpPr>
          <p:nvPr/>
        </p:nvSpPr>
        <p:spPr bwMode="auto">
          <a:xfrm flipV="1">
            <a:off x="4343400" y="3962400"/>
            <a:ext cx="914400" cy="12954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9469" name="Line 24"/>
          <p:cNvSpPr>
            <a:spLocks noChangeShapeType="1"/>
          </p:cNvSpPr>
          <p:nvPr/>
        </p:nvSpPr>
        <p:spPr bwMode="auto">
          <a:xfrm flipV="1">
            <a:off x="6019800" y="3962400"/>
            <a:ext cx="0" cy="12954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9470" name="Line 25"/>
          <p:cNvSpPr>
            <a:spLocks noChangeShapeType="1"/>
          </p:cNvSpPr>
          <p:nvPr/>
        </p:nvSpPr>
        <p:spPr bwMode="auto">
          <a:xfrm flipH="1" flipV="1">
            <a:off x="6705600" y="3886200"/>
            <a:ext cx="990600" cy="13716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9471" name="Line 26"/>
          <p:cNvSpPr>
            <a:spLocks noChangeShapeType="1"/>
          </p:cNvSpPr>
          <p:nvPr/>
        </p:nvSpPr>
        <p:spPr bwMode="auto">
          <a:xfrm flipH="1" flipV="1">
            <a:off x="7315200" y="3657600"/>
            <a:ext cx="1981200" cy="16002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grpSp>
        <p:nvGrpSpPr>
          <p:cNvPr id="7" name="Group 30"/>
          <p:cNvGrpSpPr>
            <a:grpSpLocks/>
          </p:cNvGrpSpPr>
          <p:nvPr/>
        </p:nvGrpSpPr>
        <p:grpSpPr bwMode="auto">
          <a:xfrm>
            <a:off x="3048002" y="1828802"/>
            <a:ext cx="3252792" cy="646113"/>
            <a:chOff x="960" y="1152"/>
            <a:chExt cx="2049" cy="407"/>
          </a:xfrm>
        </p:grpSpPr>
        <p:sp>
          <p:nvSpPr>
            <p:cNvPr id="19481" name="Text Box 28"/>
            <p:cNvSpPr txBox="1">
              <a:spLocks noChangeArrowheads="1"/>
            </p:cNvSpPr>
            <p:nvPr/>
          </p:nvSpPr>
          <p:spPr bwMode="auto">
            <a:xfrm>
              <a:off x="960" y="1152"/>
              <a:ext cx="2049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9pPr>
            </a:lstStyle>
            <a:p>
              <a:r>
                <a:rPr lang="en-US" altLang="x-none" sz="3600" dirty="0">
                  <a:latin typeface="Tahoma" charset="0"/>
                </a:rPr>
                <a:t>Query </a:t>
              </a:r>
              <a:r>
                <a:rPr lang="en-US" altLang="x-none" sz="3600" i="1" dirty="0">
                  <a:latin typeface="Tahoma" charset="0"/>
                </a:rPr>
                <a:t>Q</a:t>
              </a:r>
            </a:p>
          </p:txBody>
        </p:sp>
        <p:sp>
          <p:nvSpPr>
            <p:cNvPr id="19482" name="Line 29"/>
            <p:cNvSpPr>
              <a:spLocks noChangeShapeType="1"/>
            </p:cNvSpPr>
            <p:nvPr/>
          </p:nvSpPr>
          <p:spPr bwMode="auto">
            <a:xfrm>
              <a:off x="2112" y="1440"/>
              <a:ext cx="240" cy="9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8" name="Group 36"/>
          <p:cNvGrpSpPr>
            <a:grpSpLocks/>
          </p:cNvGrpSpPr>
          <p:nvPr/>
        </p:nvGrpSpPr>
        <p:grpSpPr bwMode="auto">
          <a:xfrm>
            <a:off x="1828800" y="5105407"/>
            <a:ext cx="7207250" cy="369888"/>
            <a:chOff x="192" y="3216"/>
            <a:chExt cx="4540" cy="233"/>
          </a:xfrm>
        </p:grpSpPr>
        <p:sp>
          <p:nvSpPr>
            <p:cNvPr id="19476" name="Text Box 31"/>
            <p:cNvSpPr txBox="1">
              <a:spLocks noChangeArrowheads="1"/>
            </p:cNvSpPr>
            <p:nvPr/>
          </p:nvSpPr>
          <p:spPr bwMode="auto">
            <a:xfrm>
              <a:off x="192" y="3216"/>
              <a:ext cx="268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9pPr>
            </a:lstStyle>
            <a:p>
              <a:r>
                <a:rPr lang="en-US" altLang="x-none">
                  <a:solidFill>
                    <a:srgbClr val="FF0000"/>
                  </a:solidFill>
                  <a:latin typeface="Tahoma" charset="0"/>
                </a:rPr>
                <a:t>Q</a:t>
              </a:r>
              <a:r>
                <a:rPr lang="en-US" altLang="x-none">
                  <a:solidFill>
                    <a:srgbClr val="FF0000"/>
                  </a:solidFill>
                  <a:latin typeface="Times New Roman" charset="0"/>
                </a:rPr>
                <a:t>’</a:t>
              </a:r>
              <a:endParaRPr lang="en-US" altLang="x-none">
                <a:solidFill>
                  <a:srgbClr val="FF0000"/>
                </a:solidFill>
                <a:latin typeface="Tahoma" charset="0"/>
              </a:endParaRPr>
            </a:p>
          </p:txBody>
        </p:sp>
        <p:sp>
          <p:nvSpPr>
            <p:cNvPr id="19477" name="Text Box 32"/>
            <p:cNvSpPr txBox="1">
              <a:spLocks noChangeArrowheads="1"/>
            </p:cNvSpPr>
            <p:nvPr/>
          </p:nvSpPr>
          <p:spPr bwMode="auto">
            <a:xfrm>
              <a:off x="1260" y="3216"/>
              <a:ext cx="268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9pPr>
            </a:lstStyle>
            <a:p>
              <a:r>
                <a:rPr lang="en-US" altLang="x-none">
                  <a:solidFill>
                    <a:srgbClr val="FF0000"/>
                  </a:solidFill>
                  <a:latin typeface="Tahoma" charset="0"/>
                </a:rPr>
                <a:t>Q</a:t>
              </a:r>
              <a:r>
                <a:rPr lang="en-US" altLang="x-none">
                  <a:solidFill>
                    <a:srgbClr val="FF0000"/>
                  </a:solidFill>
                  <a:latin typeface="Times New Roman" charset="0"/>
                </a:rPr>
                <a:t>’</a:t>
              </a:r>
              <a:endParaRPr lang="en-US" altLang="x-none">
                <a:solidFill>
                  <a:srgbClr val="FF0000"/>
                </a:solidFill>
                <a:latin typeface="Tahoma" charset="0"/>
              </a:endParaRPr>
            </a:p>
          </p:txBody>
        </p:sp>
        <p:sp>
          <p:nvSpPr>
            <p:cNvPr id="19478" name="Text Box 33"/>
            <p:cNvSpPr txBox="1">
              <a:spLocks noChangeArrowheads="1"/>
            </p:cNvSpPr>
            <p:nvPr/>
          </p:nvSpPr>
          <p:spPr bwMode="auto">
            <a:xfrm>
              <a:off x="2328" y="3216"/>
              <a:ext cx="268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9pPr>
            </a:lstStyle>
            <a:p>
              <a:r>
                <a:rPr lang="en-US" altLang="x-none">
                  <a:solidFill>
                    <a:srgbClr val="FF0000"/>
                  </a:solidFill>
                  <a:latin typeface="Tahoma" charset="0"/>
                </a:rPr>
                <a:t>Q</a:t>
              </a:r>
              <a:r>
                <a:rPr lang="en-US" altLang="x-none">
                  <a:solidFill>
                    <a:srgbClr val="FF0000"/>
                  </a:solidFill>
                  <a:latin typeface="Times New Roman" charset="0"/>
                </a:rPr>
                <a:t>’</a:t>
              </a:r>
              <a:endParaRPr lang="en-US" altLang="x-none">
                <a:solidFill>
                  <a:srgbClr val="FF0000"/>
                </a:solidFill>
                <a:latin typeface="Tahoma" charset="0"/>
              </a:endParaRPr>
            </a:p>
          </p:txBody>
        </p:sp>
        <p:sp>
          <p:nvSpPr>
            <p:cNvPr id="19479" name="Text Box 34"/>
            <p:cNvSpPr txBox="1">
              <a:spLocks noChangeArrowheads="1"/>
            </p:cNvSpPr>
            <p:nvPr/>
          </p:nvSpPr>
          <p:spPr bwMode="auto">
            <a:xfrm>
              <a:off x="3396" y="3216"/>
              <a:ext cx="268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9pPr>
            </a:lstStyle>
            <a:p>
              <a:r>
                <a:rPr lang="en-US" altLang="x-none">
                  <a:solidFill>
                    <a:srgbClr val="FF0000"/>
                  </a:solidFill>
                  <a:latin typeface="Tahoma" charset="0"/>
                </a:rPr>
                <a:t>Q</a:t>
              </a:r>
              <a:r>
                <a:rPr lang="en-US" altLang="x-none">
                  <a:solidFill>
                    <a:srgbClr val="FF0000"/>
                  </a:solidFill>
                  <a:latin typeface="Times New Roman" charset="0"/>
                </a:rPr>
                <a:t>’</a:t>
              </a:r>
              <a:endParaRPr lang="en-US" altLang="x-none">
                <a:solidFill>
                  <a:srgbClr val="FF0000"/>
                </a:solidFill>
                <a:latin typeface="Tahoma" charset="0"/>
              </a:endParaRPr>
            </a:p>
          </p:txBody>
        </p:sp>
        <p:sp>
          <p:nvSpPr>
            <p:cNvPr id="19480" name="Text Box 35"/>
            <p:cNvSpPr txBox="1">
              <a:spLocks noChangeArrowheads="1"/>
            </p:cNvSpPr>
            <p:nvPr/>
          </p:nvSpPr>
          <p:spPr bwMode="auto">
            <a:xfrm>
              <a:off x="4464" y="3216"/>
              <a:ext cx="268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9pPr>
            </a:lstStyle>
            <a:p>
              <a:r>
                <a:rPr lang="en-US" altLang="x-none">
                  <a:solidFill>
                    <a:srgbClr val="FF0000"/>
                  </a:solidFill>
                  <a:latin typeface="Tahoma" charset="0"/>
                </a:rPr>
                <a:t>Q</a:t>
              </a:r>
              <a:r>
                <a:rPr lang="en-US" altLang="x-none">
                  <a:solidFill>
                    <a:srgbClr val="FF0000"/>
                  </a:solidFill>
                  <a:latin typeface="Times New Roman" charset="0"/>
                </a:rPr>
                <a:t>’</a:t>
              </a:r>
              <a:endParaRPr lang="en-US" altLang="x-none">
                <a:solidFill>
                  <a:srgbClr val="FF0000"/>
                </a:solidFill>
                <a:latin typeface="Tahoma" charset="0"/>
              </a:endParaRPr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26E6A179-8F2C-724D-8D52-52F43190D4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In-place Integration</a:t>
            </a:r>
          </a:p>
        </p:txBody>
      </p:sp>
    </p:spTree>
    <p:extLst>
      <p:ext uri="{BB962C8B-B14F-4D97-AF65-F5344CB8AC3E}">
        <p14:creationId xmlns:p14="http://schemas.microsoft.com/office/powerpoint/2010/main" val="2523370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609600" y="1677961"/>
            <a:ext cx="9901806" cy="420032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Two different setups:</a:t>
            </a:r>
          </a:p>
          <a:p>
            <a:endParaRPr lang="en-US" dirty="0"/>
          </a:p>
          <a:p>
            <a:pPr marL="457200" indent="-457200">
              <a:buAutoNum type="arabicPeriod"/>
            </a:pPr>
            <a:r>
              <a:rPr lang="en-US" b="1" dirty="0">
                <a:solidFill>
                  <a:srgbClr val="215C4E"/>
                </a:solidFill>
              </a:rPr>
              <a:t>Data Warehousing:</a:t>
            </a:r>
            <a:r>
              <a:rPr lang="en-US" dirty="0"/>
              <a:t> bring the data together into a single repository.</a:t>
            </a:r>
          </a:p>
          <a:p>
            <a:pPr lvl="1"/>
            <a:r>
              <a:rPr lang="en-US" dirty="0"/>
              <a:t>Relatively easier problem - only need one-way-mappings.</a:t>
            </a:r>
          </a:p>
          <a:p>
            <a:pPr lvl="1"/>
            <a:r>
              <a:rPr lang="en-US" dirty="0"/>
              <a:t>Query performance predictable and under your control.</a:t>
            </a:r>
          </a:p>
          <a:p>
            <a:pPr lvl="1"/>
            <a:r>
              <a:rPr lang="en-US" dirty="0"/>
              <a:t>Hard to integrate changes as we have to reprocess.</a:t>
            </a:r>
          </a:p>
          <a:p>
            <a:pPr marL="914400" lvl="1" indent="-457200">
              <a:buAutoNum type="arabicPeriod"/>
            </a:pPr>
            <a:endParaRPr lang="en-US" b="0" dirty="0"/>
          </a:p>
          <a:p>
            <a:pPr marL="457200" indent="-457200">
              <a:buAutoNum type="arabicPeriod"/>
            </a:pPr>
            <a:r>
              <a:rPr lang="en-US" b="1" dirty="0">
                <a:solidFill>
                  <a:srgbClr val="215C4E"/>
                </a:solidFill>
              </a:rPr>
              <a:t>In-Place Integration:</a:t>
            </a:r>
            <a:r>
              <a:rPr lang="en-US" dirty="0"/>
              <a:t> Keep the data where it is, and send queries back and forth.</a:t>
            </a:r>
          </a:p>
          <a:p>
            <a:pPr lvl="1"/>
            <a:r>
              <a:rPr lang="en-US" dirty="0"/>
              <a:t>Need two-way mappings -- a query on the mediated schema needs to be translated into queries over data source schemas.</a:t>
            </a:r>
          </a:p>
          <a:p>
            <a:pPr lvl="1"/>
            <a:r>
              <a:rPr lang="en-US" dirty="0"/>
              <a:t>Not as efficient and clean as data warehousing, but a better fit for dynamic data.</a:t>
            </a:r>
          </a:p>
          <a:p>
            <a:pPr lvl="1"/>
            <a:r>
              <a:rPr lang="en-US" dirty="0"/>
              <a:t>Or when data warehousing is not feasible.</a:t>
            </a:r>
          </a:p>
          <a:p>
            <a:pPr marL="457200" indent="-457200">
              <a:buAutoNum type="arabicPeriod"/>
            </a:pPr>
            <a:endParaRPr lang="en-US" b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ECC8248-C538-0F45-B082-C89A0669C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Integration</a:t>
            </a:r>
          </a:p>
        </p:txBody>
      </p:sp>
    </p:spTree>
    <p:extLst>
      <p:ext uri="{BB962C8B-B14F-4D97-AF65-F5344CB8AC3E}">
        <p14:creationId xmlns:p14="http://schemas.microsoft.com/office/powerpoint/2010/main" val="3739340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609600" y="1583267"/>
            <a:ext cx="8873067" cy="5063111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>
                <a:solidFill>
                  <a:srgbClr val="215C4E"/>
                </a:solidFill>
              </a:rPr>
              <a:t>Data extraction, reconciliation, and cleaning.</a:t>
            </a:r>
            <a:r>
              <a:rPr lang="en-US" b="1" dirty="0"/>
              <a:t> </a:t>
            </a:r>
          </a:p>
          <a:p>
            <a:pPr lvl="1"/>
            <a:r>
              <a:rPr lang="en-US" dirty="0"/>
              <a:t>Get the data from each source in a structured form.</a:t>
            </a:r>
          </a:p>
          <a:p>
            <a:pPr lvl="1"/>
            <a:r>
              <a:rPr lang="en-US" dirty="0"/>
              <a:t>Need to use wrappers to extract data and define local schema.</a:t>
            </a:r>
          </a:p>
          <a:p>
            <a:pPr marL="346075" lvl="1" indent="0">
              <a:buNone/>
            </a:pPr>
            <a:endParaRPr lang="en-US" dirty="0"/>
          </a:p>
          <a:p>
            <a:r>
              <a:rPr lang="en-US" b="1" dirty="0">
                <a:solidFill>
                  <a:srgbClr val="215C4E"/>
                </a:solidFill>
              </a:rPr>
              <a:t>Schema alignment and mapping. </a:t>
            </a:r>
          </a:p>
          <a:p>
            <a:pPr lvl="1"/>
            <a:r>
              <a:rPr lang="en-US" dirty="0"/>
              <a:t>Figure out mappings / matchings between schemas.</a:t>
            </a:r>
          </a:p>
          <a:p>
            <a:pPr lvl="1"/>
            <a:r>
              <a:rPr lang="en-US" dirty="0"/>
              <a:t>Decide on the best mediated schema.</a:t>
            </a:r>
          </a:p>
          <a:p>
            <a:pPr lvl="1"/>
            <a:endParaRPr lang="en-US" dirty="0"/>
          </a:p>
          <a:p>
            <a:r>
              <a:rPr lang="en-US" b="1" dirty="0">
                <a:solidFill>
                  <a:srgbClr val="215C4E"/>
                </a:solidFill>
              </a:rPr>
              <a:t>Answer queries over the global schema.</a:t>
            </a:r>
            <a:r>
              <a:rPr lang="en-US" b="1" dirty="0"/>
              <a:t> </a:t>
            </a:r>
          </a:p>
          <a:p>
            <a:pPr lvl="1"/>
            <a:r>
              <a:rPr lang="en-US" dirty="0"/>
              <a:t>Decide mapping a query on global schema onto queries over local schemas</a:t>
            </a:r>
          </a:p>
          <a:p>
            <a:pPr lvl="1"/>
            <a:r>
              <a:rPr lang="en-US" dirty="0"/>
              <a:t>Also need to decide which sources contain relevant data</a:t>
            </a:r>
          </a:p>
          <a:p>
            <a:pPr lvl="1"/>
            <a:endParaRPr lang="en-US" dirty="0"/>
          </a:p>
          <a:p>
            <a:r>
              <a:rPr lang="en-US" b="1" dirty="0">
                <a:solidFill>
                  <a:srgbClr val="215C4E"/>
                </a:solidFill>
              </a:rPr>
              <a:t>Limitations in mechanisms for accessing sources.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Many sources have limits on how you can access them!</a:t>
            </a:r>
          </a:p>
          <a:p>
            <a:pPr lvl="1"/>
            <a:r>
              <a:rPr lang="en-US" dirty="0"/>
              <a:t>Limits on the number of queries you can issues (say 100 per min)</a:t>
            </a:r>
          </a:p>
          <a:p>
            <a:pPr lvl="1"/>
            <a:r>
              <a:rPr lang="en-US" dirty="0"/>
              <a:t>Limits on the types of queries </a:t>
            </a:r>
          </a:p>
          <a:p>
            <a:pPr lvl="2"/>
            <a:r>
              <a:rPr lang="en-US" dirty="0"/>
              <a:t>e.g., must enter a </a:t>
            </a:r>
            <a:r>
              <a:rPr lang="en-US" dirty="0" err="1"/>
              <a:t>zipcode</a:t>
            </a:r>
            <a:r>
              <a:rPr lang="en-US" dirty="0"/>
              <a:t> to get information from a web source.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048BCA1-4F0B-3D44-AEE6-E5785FBFA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Integration: Key Challenges</a:t>
            </a:r>
          </a:p>
        </p:txBody>
      </p:sp>
    </p:spTree>
    <p:extLst>
      <p:ext uri="{BB962C8B-B14F-4D97-AF65-F5344CB8AC3E}">
        <p14:creationId xmlns:p14="http://schemas.microsoft.com/office/powerpoint/2010/main" val="1504685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609600" y="1524318"/>
            <a:ext cx="9397746" cy="511359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15C4E"/>
                </a:solidFill>
              </a:rPr>
              <a:t>Goal: </a:t>
            </a:r>
            <a:r>
              <a:rPr lang="en-US" dirty="0"/>
              <a:t>Identify corresponding elements in two schemas.</a:t>
            </a:r>
          </a:p>
          <a:p>
            <a:pPr lvl="1"/>
            <a:r>
              <a:rPr lang="en-US" dirty="0"/>
              <a:t>As a first step toward constructing a global schema.</a:t>
            </a:r>
          </a:p>
          <a:p>
            <a:pPr lvl="1"/>
            <a:r>
              <a:rPr lang="en-US" dirty="0"/>
              <a:t>Schema heterogeneity is a key roadblock.</a:t>
            </a:r>
          </a:p>
          <a:p>
            <a:pPr lvl="2"/>
            <a:r>
              <a:rPr lang="en-US" dirty="0"/>
              <a:t>Different data sources speak their own schema.</a:t>
            </a:r>
          </a:p>
          <a:p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1701546" y="3513710"/>
            <a:ext cx="8305800" cy="3124200"/>
            <a:chOff x="381000" y="1447800"/>
            <a:chExt cx="8305800" cy="3124200"/>
          </a:xfrm>
        </p:grpSpPr>
        <p:pic>
          <p:nvPicPr>
            <p:cNvPr id="12" name="Picture 11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47800" y="3352800"/>
              <a:ext cx="428625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" name="Cloud"/>
            <p:cNvSpPr>
              <a:spLocks noChangeAspect="1" noEditPoints="1" noChangeArrowheads="1"/>
            </p:cNvSpPr>
            <p:nvPr/>
          </p:nvSpPr>
          <p:spPr bwMode="auto">
            <a:xfrm>
              <a:off x="1647825" y="2867025"/>
              <a:ext cx="5715000" cy="381000"/>
            </a:xfrm>
            <a:custGeom>
              <a:avLst/>
              <a:gdLst>
                <a:gd name="T0" fmla="*/ 17727 w 21600"/>
                <a:gd name="T1" fmla="*/ 190500 h 21600"/>
                <a:gd name="T2" fmla="*/ 2857500 w 21600"/>
                <a:gd name="T3" fmla="*/ 380594 h 21600"/>
                <a:gd name="T4" fmla="*/ 5710238 w 21600"/>
                <a:gd name="T5" fmla="*/ 190500 h 21600"/>
                <a:gd name="T6" fmla="*/ 2857500 w 21600"/>
                <a:gd name="T7" fmla="*/ 21784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2977 w 21600"/>
                <a:gd name="T13" fmla="*/ 3262 h 21600"/>
                <a:gd name="T14" fmla="*/ 17087 w 21600"/>
                <a:gd name="T15" fmla="*/ 17337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solidFill>
              <a:srgbClr val="FFBE7D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blurRad="63500" dist="107763" dir="2700000" algn="ctr" rotWithShape="0">
                <a:srgbClr val="000000">
                  <a:alpha val="74998"/>
                </a:srgbClr>
              </a:outerShdw>
            </a:effec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9pPr>
            </a:lstStyle>
            <a:p>
              <a:endParaRPr lang="x-none" altLang="x-none"/>
            </a:p>
          </p:txBody>
        </p:sp>
        <p:sp>
          <p:nvSpPr>
            <p:cNvPr id="14" name="AutoShape 6"/>
            <p:cNvSpPr>
              <a:spLocks noChangeArrowheads="1"/>
            </p:cNvSpPr>
            <p:nvPr/>
          </p:nvSpPr>
          <p:spPr bwMode="auto">
            <a:xfrm>
              <a:off x="1428750" y="3962400"/>
              <a:ext cx="457200" cy="228600"/>
            </a:xfrm>
            <a:prstGeom prst="flowChartMagneticDisk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9pPr>
            </a:lstStyle>
            <a:p>
              <a:endParaRPr lang="x-none" altLang="x-none"/>
            </a:p>
          </p:txBody>
        </p:sp>
        <p:sp>
          <p:nvSpPr>
            <p:cNvPr id="15" name="AutoShape 7"/>
            <p:cNvSpPr>
              <a:spLocks noChangeArrowheads="1"/>
            </p:cNvSpPr>
            <p:nvPr/>
          </p:nvSpPr>
          <p:spPr bwMode="auto">
            <a:xfrm>
              <a:off x="5743575" y="3533775"/>
              <a:ext cx="381000" cy="228600"/>
            </a:xfrm>
            <a:prstGeom prst="flowChartMagneticDisk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9pPr>
            </a:lstStyle>
            <a:p>
              <a:endParaRPr lang="x-none" altLang="x-none"/>
            </a:p>
          </p:txBody>
        </p:sp>
        <p:sp>
          <p:nvSpPr>
            <p:cNvPr id="16" name="AutoShape 8"/>
            <p:cNvSpPr>
              <a:spLocks noChangeArrowheads="1"/>
            </p:cNvSpPr>
            <p:nvPr/>
          </p:nvSpPr>
          <p:spPr bwMode="auto">
            <a:xfrm>
              <a:off x="1600200" y="2362200"/>
              <a:ext cx="990600" cy="304800"/>
            </a:xfrm>
            <a:prstGeom prst="flowChartMagneticDisk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9pPr>
            </a:lstStyle>
            <a:p>
              <a:endParaRPr lang="x-none" altLang="x-none"/>
            </a:p>
          </p:txBody>
        </p:sp>
        <p:sp>
          <p:nvSpPr>
            <p:cNvPr id="17" name="Line 9"/>
            <p:cNvSpPr>
              <a:spLocks noChangeShapeType="1"/>
            </p:cNvSpPr>
            <p:nvPr/>
          </p:nvSpPr>
          <p:spPr bwMode="auto">
            <a:xfrm flipV="1">
              <a:off x="1647825" y="3810000"/>
              <a:ext cx="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Oval 10"/>
            <p:cNvSpPr>
              <a:spLocks noChangeArrowheads="1"/>
            </p:cNvSpPr>
            <p:nvPr/>
          </p:nvSpPr>
          <p:spPr bwMode="auto">
            <a:xfrm>
              <a:off x="3657600" y="3562350"/>
              <a:ext cx="1219200" cy="304800"/>
            </a:xfrm>
            <a:prstGeom prst="ellipse">
              <a:avLst/>
            </a:prstGeom>
            <a:solidFill>
              <a:srgbClr val="CCFF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9pPr>
            </a:lstStyle>
            <a:p>
              <a:endParaRPr lang="x-none" altLang="x-none"/>
            </a:p>
          </p:txBody>
        </p:sp>
        <p:pic>
          <p:nvPicPr>
            <p:cNvPr id="19" name="Picture 11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62800" y="1981200"/>
              <a:ext cx="914400" cy="611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58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" name="Freeform 12"/>
            <p:cNvSpPr>
              <a:spLocks/>
            </p:cNvSpPr>
            <p:nvPr/>
          </p:nvSpPr>
          <p:spPr bwMode="auto">
            <a:xfrm>
              <a:off x="1600200" y="2908300"/>
              <a:ext cx="2387600" cy="673100"/>
            </a:xfrm>
            <a:custGeom>
              <a:avLst/>
              <a:gdLst>
                <a:gd name="T0" fmla="*/ 0 w 1504"/>
                <a:gd name="T1" fmla="*/ 376 h 424"/>
                <a:gd name="T2" fmla="*/ 528 w 1504"/>
                <a:gd name="T3" fmla="*/ 40 h 424"/>
                <a:gd name="T4" fmla="*/ 1344 w 1504"/>
                <a:gd name="T5" fmla="*/ 136 h 424"/>
                <a:gd name="T6" fmla="*/ 1488 w 1504"/>
                <a:gd name="T7" fmla="*/ 424 h 42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504"/>
                <a:gd name="T13" fmla="*/ 0 h 424"/>
                <a:gd name="T14" fmla="*/ 1504 w 1504"/>
                <a:gd name="T15" fmla="*/ 424 h 42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504" h="424">
                  <a:moveTo>
                    <a:pt x="0" y="376"/>
                  </a:moveTo>
                  <a:cubicBezTo>
                    <a:pt x="152" y="228"/>
                    <a:pt x="304" y="80"/>
                    <a:pt x="528" y="40"/>
                  </a:cubicBezTo>
                  <a:cubicBezTo>
                    <a:pt x="752" y="0"/>
                    <a:pt x="1184" y="72"/>
                    <a:pt x="1344" y="136"/>
                  </a:cubicBezTo>
                  <a:cubicBezTo>
                    <a:pt x="1504" y="200"/>
                    <a:pt x="1464" y="376"/>
                    <a:pt x="1488" y="424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9pPr>
            </a:lstStyle>
            <a:p>
              <a:endParaRPr lang="x-none" altLang="x-none"/>
            </a:p>
          </p:txBody>
        </p:sp>
        <p:sp>
          <p:nvSpPr>
            <p:cNvPr id="21" name="Line 13"/>
            <p:cNvSpPr>
              <a:spLocks noChangeShapeType="1"/>
            </p:cNvSpPr>
            <p:nvPr/>
          </p:nvSpPr>
          <p:spPr bwMode="auto">
            <a:xfrm>
              <a:off x="2057400" y="2286000"/>
              <a:ext cx="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14"/>
            <p:cNvSpPr>
              <a:spLocks/>
            </p:cNvSpPr>
            <p:nvPr/>
          </p:nvSpPr>
          <p:spPr bwMode="auto">
            <a:xfrm>
              <a:off x="2032000" y="2009775"/>
              <a:ext cx="2311400" cy="1638300"/>
            </a:xfrm>
            <a:custGeom>
              <a:avLst/>
              <a:gdLst>
                <a:gd name="T0" fmla="*/ 16 w 1456"/>
                <a:gd name="T1" fmla="*/ 216 h 1032"/>
                <a:gd name="T2" fmla="*/ 16 w 1456"/>
                <a:gd name="T3" fmla="*/ 72 h 1032"/>
                <a:gd name="T4" fmla="*/ 112 w 1456"/>
                <a:gd name="T5" fmla="*/ 24 h 1032"/>
                <a:gd name="T6" fmla="*/ 448 w 1456"/>
                <a:gd name="T7" fmla="*/ 216 h 1032"/>
                <a:gd name="T8" fmla="*/ 1264 w 1456"/>
                <a:gd name="T9" fmla="*/ 792 h 1032"/>
                <a:gd name="T10" fmla="*/ 1456 w 1456"/>
                <a:gd name="T11" fmla="*/ 1032 h 103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456"/>
                <a:gd name="T19" fmla="*/ 0 h 1032"/>
                <a:gd name="T20" fmla="*/ 1456 w 1456"/>
                <a:gd name="T21" fmla="*/ 1032 h 103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456" h="1032">
                  <a:moveTo>
                    <a:pt x="16" y="216"/>
                  </a:moveTo>
                  <a:cubicBezTo>
                    <a:pt x="8" y="160"/>
                    <a:pt x="0" y="104"/>
                    <a:pt x="16" y="72"/>
                  </a:cubicBezTo>
                  <a:cubicBezTo>
                    <a:pt x="32" y="40"/>
                    <a:pt x="40" y="0"/>
                    <a:pt x="112" y="24"/>
                  </a:cubicBezTo>
                  <a:cubicBezTo>
                    <a:pt x="184" y="48"/>
                    <a:pt x="256" y="88"/>
                    <a:pt x="448" y="216"/>
                  </a:cubicBezTo>
                  <a:cubicBezTo>
                    <a:pt x="640" y="344"/>
                    <a:pt x="1096" y="656"/>
                    <a:pt x="1264" y="792"/>
                  </a:cubicBezTo>
                  <a:cubicBezTo>
                    <a:pt x="1432" y="928"/>
                    <a:pt x="1424" y="992"/>
                    <a:pt x="1456" y="1032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9pPr>
            </a:lstStyle>
            <a:p>
              <a:endParaRPr lang="x-none" altLang="x-none"/>
            </a:p>
          </p:txBody>
        </p:sp>
        <p:sp>
          <p:nvSpPr>
            <p:cNvPr id="23" name="Freeform 15"/>
            <p:cNvSpPr>
              <a:spLocks/>
            </p:cNvSpPr>
            <p:nvPr/>
          </p:nvSpPr>
          <p:spPr bwMode="auto">
            <a:xfrm>
              <a:off x="4410075" y="2133600"/>
              <a:ext cx="2676525" cy="1485900"/>
            </a:xfrm>
            <a:custGeom>
              <a:avLst/>
              <a:gdLst>
                <a:gd name="T0" fmla="*/ 0 w 1824"/>
                <a:gd name="T1" fmla="*/ 936 h 936"/>
                <a:gd name="T2" fmla="*/ 192 w 1824"/>
                <a:gd name="T3" fmla="*/ 552 h 936"/>
                <a:gd name="T4" fmla="*/ 864 w 1824"/>
                <a:gd name="T5" fmla="*/ 504 h 936"/>
                <a:gd name="T6" fmla="*/ 1344 w 1824"/>
                <a:gd name="T7" fmla="*/ 456 h 936"/>
                <a:gd name="T8" fmla="*/ 1680 w 1824"/>
                <a:gd name="T9" fmla="*/ 72 h 936"/>
                <a:gd name="T10" fmla="*/ 1824 w 1824"/>
                <a:gd name="T11" fmla="*/ 24 h 93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824"/>
                <a:gd name="T19" fmla="*/ 0 h 936"/>
                <a:gd name="T20" fmla="*/ 1824 w 1824"/>
                <a:gd name="T21" fmla="*/ 936 h 9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824" h="936">
                  <a:moveTo>
                    <a:pt x="0" y="936"/>
                  </a:moveTo>
                  <a:cubicBezTo>
                    <a:pt x="24" y="780"/>
                    <a:pt x="48" y="624"/>
                    <a:pt x="192" y="552"/>
                  </a:cubicBezTo>
                  <a:cubicBezTo>
                    <a:pt x="336" y="480"/>
                    <a:pt x="672" y="520"/>
                    <a:pt x="864" y="504"/>
                  </a:cubicBezTo>
                  <a:cubicBezTo>
                    <a:pt x="1056" y="488"/>
                    <a:pt x="1208" y="528"/>
                    <a:pt x="1344" y="456"/>
                  </a:cubicBezTo>
                  <a:cubicBezTo>
                    <a:pt x="1480" y="384"/>
                    <a:pt x="1600" y="144"/>
                    <a:pt x="1680" y="72"/>
                  </a:cubicBezTo>
                  <a:cubicBezTo>
                    <a:pt x="1760" y="0"/>
                    <a:pt x="1792" y="12"/>
                    <a:pt x="1824" y="24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9pPr>
            </a:lstStyle>
            <a:p>
              <a:endParaRPr lang="x-none" altLang="x-none"/>
            </a:p>
          </p:txBody>
        </p:sp>
        <p:sp>
          <p:nvSpPr>
            <p:cNvPr id="24" name="Text Box 16"/>
            <p:cNvSpPr txBox="1">
              <a:spLocks noChangeArrowheads="1"/>
            </p:cNvSpPr>
            <p:nvPr/>
          </p:nvSpPr>
          <p:spPr bwMode="auto">
            <a:xfrm>
              <a:off x="3886200" y="3581400"/>
              <a:ext cx="752475" cy="2746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200" i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Mediator</a:t>
              </a:r>
            </a:p>
          </p:txBody>
        </p:sp>
        <p:sp>
          <p:nvSpPr>
            <p:cNvPr id="25" name="Text Box 17"/>
            <p:cNvSpPr txBox="1">
              <a:spLocks noChangeArrowheads="1"/>
            </p:cNvSpPr>
            <p:nvPr/>
          </p:nvSpPr>
          <p:spPr bwMode="auto">
            <a:xfrm>
              <a:off x="7553325" y="2590800"/>
              <a:ext cx="824265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200" i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Consumer</a:t>
              </a:r>
            </a:p>
          </p:txBody>
        </p:sp>
        <p:sp>
          <p:nvSpPr>
            <p:cNvPr id="26" name="Text Box 18"/>
            <p:cNvSpPr txBox="1">
              <a:spLocks noChangeArrowheads="1"/>
            </p:cNvSpPr>
            <p:nvPr/>
          </p:nvSpPr>
          <p:spPr bwMode="auto">
            <a:xfrm>
              <a:off x="5526088" y="3763963"/>
              <a:ext cx="950912" cy="2746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200" i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Data Source</a:t>
              </a:r>
            </a:p>
          </p:txBody>
        </p:sp>
        <p:sp>
          <p:nvSpPr>
            <p:cNvPr id="27" name="Freeform 19"/>
            <p:cNvSpPr>
              <a:spLocks/>
            </p:cNvSpPr>
            <p:nvPr/>
          </p:nvSpPr>
          <p:spPr bwMode="auto">
            <a:xfrm>
              <a:off x="4572000" y="3035300"/>
              <a:ext cx="1473200" cy="622300"/>
            </a:xfrm>
            <a:custGeom>
              <a:avLst/>
              <a:gdLst>
                <a:gd name="T0" fmla="*/ 864 w 928"/>
                <a:gd name="T1" fmla="*/ 344 h 392"/>
                <a:gd name="T2" fmla="*/ 816 w 928"/>
                <a:gd name="T3" fmla="*/ 56 h 392"/>
                <a:gd name="T4" fmla="*/ 192 w 928"/>
                <a:gd name="T5" fmla="*/ 56 h 392"/>
                <a:gd name="T6" fmla="*/ 0 w 928"/>
                <a:gd name="T7" fmla="*/ 392 h 39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28"/>
                <a:gd name="T13" fmla="*/ 0 h 392"/>
                <a:gd name="T14" fmla="*/ 928 w 928"/>
                <a:gd name="T15" fmla="*/ 392 h 39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28" h="392">
                  <a:moveTo>
                    <a:pt x="864" y="344"/>
                  </a:moveTo>
                  <a:cubicBezTo>
                    <a:pt x="896" y="224"/>
                    <a:pt x="928" y="104"/>
                    <a:pt x="816" y="56"/>
                  </a:cubicBezTo>
                  <a:cubicBezTo>
                    <a:pt x="704" y="8"/>
                    <a:pt x="328" y="0"/>
                    <a:pt x="192" y="56"/>
                  </a:cubicBezTo>
                  <a:cubicBezTo>
                    <a:pt x="56" y="112"/>
                    <a:pt x="28" y="252"/>
                    <a:pt x="0" y="392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9pPr>
            </a:lstStyle>
            <a:p>
              <a:endParaRPr lang="x-none" altLang="x-none"/>
            </a:p>
          </p:txBody>
        </p:sp>
        <p:sp>
          <p:nvSpPr>
            <p:cNvPr id="28" name="Text Box 20"/>
            <p:cNvSpPr txBox="1">
              <a:spLocks noChangeArrowheads="1"/>
            </p:cNvSpPr>
            <p:nvPr/>
          </p:nvSpPr>
          <p:spPr bwMode="auto">
            <a:xfrm>
              <a:off x="1581150" y="2409825"/>
              <a:ext cx="1103313" cy="2746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1200" i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Data Source</a:t>
              </a:r>
            </a:p>
          </p:txBody>
        </p:sp>
        <p:sp>
          <p:nvSpPr>
            <p:cNvPr id="29" name="Text Box 21"/>
            <p:cNvSpPr txBox="1">
              <a:spLocks noChangeArrowheads="1"/>
            </p:cNvSpPr>
            <p:nvPr/>
          </p:nvSpPr>
          <p:spPr bwMode="auto">
            <a:xfrm>
              <a:off x="609600" y="3687763"/>
              <a:ext cx="950913" cy="2746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200" i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Data Source</a:t>
              </a:r>
            </a:p>
          </p:txBody>
        </p:sp>
        <p:grpSp>
          <p:nvGrpSpPr>
            <p:cNvPr id="30" name="Group 22"/>
            <p:cNvGrpSpPr>
              <a:grpSpLocks/>
            </p:cNvGrpSpPr>
            <p:nvPr/>
          </p:nvGrpSpPr>
          <p:grpSpPr bwMode="auto">
            <a:xfrm>
              <a:off x="381000" y="1447800"/>
              <a:ext cx="8305800" cy="3124200"/>
              <a:chOff x="240" y="912"/>
              <a:chExt cx="5232" cy="1968"/>
            </a:xfrm>
          </p:grpSpPr>
          <p:sp>
            <p:nvSpPr>
              <p:cNvPr id="35" name="AutoShape 23"/>
              <p:cNvSpPr>
                <a:spLocks noChangeArrowheads="1"/>
              </p:cNvSpPr>
              <p:nvPr/>
            </p:nvSpPr>
            <p:spPr bwMode="auto">
              <a:xfrm>
                <a:off x="4320" y="2064"/>
                <a:ext cx="1152" cy="288"/>
              </a:xfrm>
              <a:prstGeom prst="wedgeRoundRectCallout">
                <a:avLst>
                  <a:gd name="adj1" fmla="val -95486"/>
                  <a:gd name="adj2" fmla="val 32986"/>
                  <a:gd name="adj3" fmla="val 16667"/>
                </a:avLst>
              </a:prstGeom>
              <a:solidFill>
                <a:srgbClr val="FFFF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charset="0"/>
                  </a:defRPr>
                </a:lvl9pPr>
              </a:lstStyle>
              <a:p>
                <a:pPr algn="ctr"/>
                <a:r>
                  <a:rPr lang="en-US" altLang="x-none" sz="1200">
                    <a:latin typeface="Comic Sans MS" charset="0"/>
                  </a:rPr>
                  <a:t>Hotel, Gaststätte</a:t>
                </a:r>
              </a:p>
              <a:p>
                <a:pPr algn="ctr"/>
                <a:r>
                  <a:rPr lang="en-US" altLang="x-none" sz="1200">
                    <a:latin typeface="Comic Sans MS" charset="0"/>
                  </a:rPr>
                  <a:t>Brauerei, Kathedrale</a:t>
                </a:r>
              </a:p>
            </p:txBody>
          </p:sp>
          <p:sp>
            <p:nvSpPr>
              <p:cNvPr id="36" name="AutoShape 24"/>
              <p:cNvSpPr>
                <a:spLocks noChangeArrowheads="1"/>
              </p:cNvSpPr>
              <p:nvPr/>
            </p:nvSpPr>
            <p:spPr bwMode="auto">
              <a:xfrm>
                <a:off x="1248" y="2592"/>
                <a:ext cx="1104" cy="288"/>
              </a:xfrm>
              <a:prstGeom prst="wedgeRoundRectCallout">
                <a:avLst>
                  <a:gd name="adj1" fmla="val -65125"/>
                  <a:gd name="adj2" fmla="val -49306"/>
                  <a:gd name="adj3" fmla="val 16667"/>
                </a:avLst>
              </a:prstGeom>
              <a:solidFill>
                <a:srgbClr val="FFFF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charset="0"/>
                  </a:defRPr>
                </a:lvl9pPr>
              </a:lstStyle>
              <a:p>
                <a:pPr algn="ctr"/>
                <a:r>
                  <a:rPr lang="en-US" altLang="x-none" sz="1200">
                    <a:latin typeface="Comic Sans MS" charset="0"/>
                  </a:rPr>
                  <a:t>Lodges, Restaurants</a:t>
                </a:r>
              </a:p>
              <a:p>
                <a:pPr algn="ctr"/>
                <a:r>
                  <a:rPr lang="en-US" altLang="x-none" sz="1200">
                    <a:latin typeface="Comic Sans MS" charset="0"/>
                  </a:rPr>
                  <a:t>Beaches, Volcanoes</a:t>
                </a:r>
              </a:p>
            </p:txBody>
          </p:sp>
          <p:sp>
            <p:nvSpPr>
              <p:cNvPr id="37" name="AutoShape 25"/>
              <p:cNvSpPr>
                <a:spLocks noChangeArrowheads="1"/>
              </p:cNvSpPr>
              <p:nvPr/>
            </p:nvSpPr>
            <p:spPr bwMode="auto">
              <a:xfrm>
                <a:off x="240" y="912"/>
                <a:ext cx="1104" cy="432"/>
              </a:xfrm>
              <a:prstGeom prst="wedgeRoundRectCallout">
                <a:avLst>
                  <a:gd name="adj1" fmla="val 40671"/>
                  <a:gd name="adj2" fmla="val 90046"/>
                  <a:gd name="adj3" fmla="val 16667"/>
                </a:avLst>
              </a:prstGeom>
              <a:solidFill>
                <a:srgbClr val="FFFF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charset="0"/>
                  </a:defRPr>
                </a:lvl9pPr>
              </a:lstStyle>
              <a:p>
                <a:pPr algn="ctr"/>
                <a:r>
                  <a:rPr lang="en-US" altLang="x-none" sz="1200" dirty="0">
                    <a:latin typeface="Comic Sans MS" charset="0"/>
                  </a:rPr>
                  <a:t>Hotel, Restaurant,</a:t>
                </a:r>
              </a:p>
              <a:p>
                <a:pPr algn="ctr"/>
                <a:r>
                  <a:rPr lang="en-US" altLang="x-none" sz="1200" dirty="0" err="1">
                    <a:latin typeface="Comic Sans MS" charset="0"/>
                  </a:rPr>
                  <a:t>AdventureSports</a:t>
                </a:r>
                <a:r>
                  <a:rPr lang="en-US" altLang="x-none" sz="1200" dirty="0">
                    <a:latin typeface="Comic Sans MS" charset="0"/>
                  </a:rPr>
                  <a:t>, </a:t>
                </a:r>
                <a:r>
                  <a:rPr lang="en-US" altLang="x-none" sz="1200" dirty="0" err="1">
                    <a:latin typeface="Comic Sans MS" charset="0"/>
                  </a:rPr>
                  <a:t>HistoricalSites</a:t>
                </a:r>
                <a:endParaRPr lang="en-US" altLang="x-none" sz="1200" dirty="0">
                  <a:latin typeface="Comic Sans MS" charset="0"/>
                </a:endParaRPr>
              </a:p>
            </p:txBody>
          </p:sp>
        </p:grpSp>
        <p:grpSp>
          <p:nvGrpSpPr>
            <p:cNvPr id="31" name="Group 26"/>
            <p:cNvGrpSpPr>
              <a:grpSpLocks/>
            </p:cNvGrpSpPr>
            <p:nvPr/>
          </p:nvGrpSpPr>
          <p:grpSpPr bwMode="auto">
            <a:xfrm>
              <a:off x="1257300" y="1790700"/>
              <a:ext cx="6515100" cy="2552700"/>
              <a:chOff x="792" y="1128"/>
              <a:chExt cx="4104" cy="1608"/>
            </a:xfrm>
          </p:grpSpPr>
          <p:cxnSp>
            <p:nvCxnSpPr>
              <p:cNvPr id="32" name="AutoShape 27"/>
              <p:cNvCxnSpPr>
                <a:cxnSpLocks noChangeShapeType="1"/>
              </p:cNvCxnSpPr>
              <p:nvPr/>
            </p:nvCxnSpPr>
            <p:spPr bwMode="auto">
              <a:xfrm flipV="1">
                <a:off x="2352" y="2352"/>
                <a:ext cx="2544" cy="384"/>
              </a:xfrm>
              <a:prstGeom prst="curvedConnector2">
                <a:avLst/>
              </a:prstGeom>
              <a:noFill/>
              <a:ln w="15875">
                <a:solidFill>
                  <a:srgbClr val="FF0000"/>
                </a:solidFill>
                <a:prstDash val="dash"/>
                <a:round/>
                <a:headEnd type="stealth" w="med" len="med"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33" name="AutoShape 28"/>
              <p:cNvCxnSpPr>
                <a:cxnSpLocks noChangeShapeType="1"/>
              </p:cNvCxnSpPr>
              <p:nvPr/>
            </p:nvCxnSpPr>
            <p:spPr bwMode="auto">
              <a:xfrm rot="5400000" flipH="1">
                <a:off x="2652" y="-180"/>
                <a:ext cx="936" cy="3552"/>
              </a:xfrm>
              <a:prstGeom prst="curvedConnector2">
                <a:avLst/>
              </a:prstGeom>
              <a:noFill/>
              <a:ln w="15875">
                <a:solidFill>
                  <a:srgbClr val="FF0000"/>
                </a:solidFill>
                <a:prstDash val="dash"/>
                <a:round/>
                <a:headEnd type="stealth" w="med" len="med"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34" name="AutoShape 29"/>
              <p:cNvCxnSpPr>
                <a:cxnSpLocks noChangeShapeType="1"/>
              </p:cNvCxnSpPr>
              <p:nvPr/>
            </p:nvCxnSpPr>
            <p:spPr bwMode="auto">
              <a:xfrm rot="5400000" flipH="1">
                <a:off x="672" y="1464"/>
                <a:ext cx="1248" cy="1008"/>
              </a:xfrm>
              <a:prstGeom prst="curvedConnector3">
                <a:avLst>
                  <a:gd name="adj1" fmla="val 37500"/>
                </a:avLst>
              </a:prstGeom>
              <a:noFill/>
              <a:ln w="15875">
                <a:solidFill>
                  <a:srgbClr val="FF0000"/>
                </a:solidFill>
                <a:prstDash val="dash"/>
                <a:round/>
                <a:headEnd type="stealth" w="med" len="med"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</p:grpSp>
      <p:sp>
        <p:nvSpPr>
          <p:cNvPr id="6" name="Title 5">
            <a:extLst>
              <a:ext uri="{FF2B5EF4-FFF2-40B4-BE49-F238E27FC236}">
                <a16:creationId xmlns:a16="http://schemas.microsoft.com/office/drawing/2014/main" id="{DBA60F13-41A1-EE4D-93A1-41C59E753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Schema Matching or Alignment</a:t>
            </a:r>
          </a:p>
        </p:txBody>
      </p:sp>
    </p:spTree>
    <p:extLst>
      <p:ext uri="{BB962C8B-B14F-4D97-AF65-F5344CB8AC3E}">
        <p14:creationId xmlns:p14="http://schemas.microsoft.com/office/powerpoint/2010/main" val="3217336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2" name="AutoShape 4"/>
          <p:cNvSpPr>
            <a:spLocks noChangeArrowheads="1"/>
          </p:cNvSpPr>
          <p:nvPr/>
        </p:nvSpPr>
        <p:spPr bwMode="auto">
          <a:xfrm>
            <a:off x="5715000" y="1677308"/>
            <a:ext cx="3886200" cy="4343400"/>
          </a:xfrm>
          <a:prstGeom prst="roundRect">
            <a:avLst>
              <a:gd name="adj" fmla="val 7144"/>
            </a:avLst>
          </a:prstGeom>
          <a:solidFill>
            <a:srgbClr val="FFFF99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endParaRPr lang="x-none" altLang="x-none"/>
          </a:p>
        </p:txBody>
      </p:sp>
      <p:sp>
        <p:nvSpPr>
          <p:cNvPr id="27653" name="AutoShape 5"/>
          <p:cNvSpPr>
            <a:spLocks noChangeArrowheads="1"/>
          </p:cNvSpPr>
          <p:nvPr/>
        </p:nvSpPr>
        <p:spPr bwMode="auto">
          <a:xfrm>
            <a:off x="2819400" y="2820308"/>
            <a:ext cx="2133600" cy="2133600"/>
          </a:xfrm>
          <a:prstGeom prst="roundRect">
            <a:avLst>
              <a:gd name="adj" fmla="val 7991"/>
            </a:avLst>
          </a:prstGeom>
          <a:solidFill>
            <a:srgbClr val="FFFF99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endParaRPr lang="x-none" altLang="x-none"/>
          </a:p>
        </p:txBody>
      </p:sp>
      <p:sp>
        <p:nvSpPr>
          <p:cNvPr id="27654" name="Text Box 6"/>
          <p:cNvSpPr txBox="1">
            <a:spLocks noChangeArrowheads="1"/>
          </p:cNvSpPr>
          <p:nvPr/>
        </p:nvSpPr>
        <p:spPr bwMode="auto">
          <a:xfrm>
            <a:off x="2971800" y="2972708"/>
            <a:ext cx="1828800" cy="1790700"/>
          </a:xfrm>
          <a:prstGeom prst="rect">
            <a:avLst/>
          </a:prstGeom>
          <a:solidFill>
            <a:srgbClr val="CCFFF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r>
              <a:rPr lang="en-US" altLang="x-none" sz="1400" b="1" u="sng">
                <a:latin typeface="Comic Sans MS" charset="0"/>
              </a:rPr>
              <a:t>BooksAndMusic</a:t>
            </a:r>
          </a:p>
          <a:p>
            <a:r>
              <a:rPr lang="en-US" altLang="x-none" sz="1200">
                <a:latin typeface="Comic Sans MS" charset="0"/>
              </a:rPr>
              <a:t>Title</a:t>
            </a:r>
          </a:p>
          <a:p>
            <a:r>
              <a:rPr lang="en-US" altLang="x-none" sz="1200">
                <a:latin typeface="Comic Sans MS" charset="0"/>
              </a:rPr>
              <a:t>Author</a:t>
            </a:r>
          </a:p>
          <a:p>
            <a:r>
              <a:rPr lang="en-US" altLang="x-none" sz="1200">
                <a:latin typeface="Comic Sans MS" charset="0"/>
              </a:rPr>
              <a:t>Publisher</a:t>
            </a:r>
          </a:p>
          <a:p>
            <a:r>
              <a:rPr lang="en-US" altLang="x-none" sz="1200">
                <a:latin typeface="Comic Sans MS" charset="0"/>
              </a:rPr>
              <a:t>ItemID</a:t>
            </a:r>
          </a:p>
          <a:p>
            <a:r>
              <a:rPr lang="en-US" altLang="x-none" sz="1200">
                <a:latin typeface="Comic Sans MS" charset="0"/>
              </a:rPr>
              <a:t>ItemType</a:t>
            </a:r>
          </a:p>
          <a:p>
            <a:r>
              <a:rPr lang="en-US" altLang="x-none" sz="1200">
                <a:latin typeface="Comic Sans MS" charset="0"/>
              </a:rPr>
              <a:t>SuggestedPrice</a:t>
            </a:r>
          </a:p>
          <a:p>
            <a:r>
              <a:rPr lang="en-US" altLang="x-none" sz="1200">
                <a:latin typeface="Comic Sans MS" charset="0"/>
              </a:rPr>
              <a:t>Categories</a:t>
            </a:r>
          </a:p>
          <a:p>
            <a:r>
              <a:rPr lang="en-US" altLang="x-none" sz="1200">
                <a:latin typeface="Comic Sans MS" charset="0"/>
              </a:rPr>
              <a:t>Keywords</a:t>
            </a:r>
          </a:p>
        </p:txBody>
      </p:sp>
      <p:sp>
        <p:nvSpPr>
          <p:cNvPr id="27655" name="Text Box 7"/>
          <p:cNvSpPr txBox="1">
            <a:spLocks noChangeArrowheads="1"/>
          </p:cNvSpPr>
          <p:nvPr/>
        </p:nvSpPr>
        <p:spPr bwMode="auto">
          <a:xfrm>
            <a:off x="5867400" y="1905909"/>
            <a:ext cx="1549400" cy="1243013"/>
          </a:xfrm>
          <a:prstGeom prst="rect">
            <a:avLst/>
          </a:prstGeom>
          <a:solidFill>
            <a:srgbClr val="CCFFF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r>
              <a:rPr lang="en-US" altLang="x-none" sz="1400" b="1">
                <a:latin typeface="Comic Sans MS" charset="0"/>
              </a:rPr>
              <a:t>      </a:t>
            </a:r>
            <a:r>
              <a:rPr lang="en-US" altLang="x-none" sz="1400" b="1" u="sng">
                <a:latin typeface="Comic Sans MS" charset="0"/>
              </a:rPr>
              <a:t>Books</a:t>
            </a:r>
            <a:r>
              <a:rPr lang="en-US" altLang="x-none" sz="1200" b="1" u="sng">
                <a:latin typeface="Comic Sans MS" charset="0"/>
              </a:rPr>
              <a:t>        </a:t>
            </a:r>
          </a:p>
          <a:p>
            <a:r>
              <a:rPr lang="en-US" altLang="x-none" sz="1200">
                <a:latin typeface="Comic Sans MS" charset="0"/>
              </a:rPr>
              <a:t>Title</a:t>
            </a:r>
          </a:p>
          <a:p>
            <a:r>
              <a:rPr lang="en-US" altLang="x-none" sz="1200">
                <a:latin typeface="Comic Sans MS" charset="0"/>
              </a:rPr>
              <a:t>ISBN</a:t>
            </a:r>
          </a:p>
          <a:p>
            <a:r>
              <a:rPr lang="en-US" altLang="x-none" sz="1200">
                <a:latin typeface="Comic Sans MS" charset="0"/>
              </a:rPr>
              <a:t>Price</a:t>
            </a:r>
          </a:p>
          <a:p>
            <a:r>
              <a:rPr lang="en-US" altLang="x-none" sz="1200">
                <a:latin typeface="Comic Sans MS" charset="0"/>
              </a:rPr>
              <a:t>DiscountPrice</a:t>
            </a:r>
          </a:p>
          <a:p>
            <a:r>
              <a:rPr lang="en-US" altLang="x-none" sz="1200">
                <a:latin typeface="Comic Sans MS" charset="0"/>
              </a:rPr>
              <a:t>Edition</a:t>
            </a:r>
          </a:p>
        </p:txBody>
      </p:sp>
      <p:sp>
        <p:nvSpPr>
          <p:cNvPr id="27656" name="Text Box 8"/>
          <p:cNvSpPr txBox="1">
            <a:spLocks noChangeArrowheads="1"/>
          </p:cNvSpPr>
          <p:nvPr/>
        </p:nvSpPr>
        <p:spPr bwMode="auto">
          <a:xfrm>
            <a:off x="5934076" y="4660221"/>
            <a:ext cx="1685925" cy="1243012"/>
          </a:xfrm>
          <a:prstGeom prst="rect">
            <a:avLst/>
          </a:prstGeom>
          <a:solidFill>
            <a:srgbClr val="CCFFF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r>
              <a:rPr lang="en-US" altLang="x-none" sz="1200" b="1">
                <a:latin typeface="Comic Sans MS" charset="0"/>
              </a:rPr>
              <a:t>      </a:t>
            </a:r>
            <a:r>
              <a:rPr lang="en-US" altLang="x-none" sz="1400" b="1" u="sng">
                <a:latin typeface="Comic Sans MS" charset="0"/>
              </a:rPr>
              <a:t>CDs       </a:t>
            </a:r>
          </a:p>
          <a:p>
            <a:r>
              <a:rPr lang="en-US" altLang="x-none" sz="1200">
                <a:latin typeface="Comic Sans MS" charset="0"/>
              </a:rPr>
              <a:t>Album</a:t>
            </a:r>
          </a:p>
          <a:p>
            <a:r>
              <a:rPr lang="en-US" altLang="x-none" sz="1200">
                <a:latin typeface="Comic Sans MS" charset="0"/>
              </a:rPr>
              <a:t>ASIN</a:t>
            </a:r>
          </a:p>
          <a:p>
            <a:r>
              <a:rPr lang="en-US" altLang="x-none" sz="1200">
                <a:latin typeface="Comic Sans MS" charset="0"/>
              </a:rPr>
              <a:t>Price</a:t>
            </a:r>
          </a:p>
          <a:p>
            <a:r>
              <a:rPr lang="en-US" altLang="x-none" sz="1200">
                <a:latin typeface="Comic Sans MS" charset="0"/>
              </a:rPr>
              <a:t>DiscountPrice</a:t>
            </a:r>
          </a:p>
          <a:p>
            <a:r>
              <a:rPr lang="en-US" altLang="x-none" sz="1200">
                <a:latin typeface="Comic Sans MS" charset="0"/>
              </a:rPr>
              <a:t>Studio</a:t>
            </a:r>
          </a:p>
        </p:txBody>
      </p:sp>
      <p:sp>
        <p:nvSpPr>
          <p:cNvPr id="27657" name="Text Box 9"/>
          <p:cNvSpPr txBox="1">
            <a:spLocks noChangeArrowheads="1"/>
          </p:cNvSpPr>
          <p:nvPr/>
        </p:nvSpPr>
        <p:spPr bwMode="auto">
          <a:xfrm>
            <a:off x="7691438" y="3115584"/>
            <a:ext cx="1757362" cy="695325"/>
          </a:xfrm>
          <a:prstGeom prst="rect">
            <a:avLst/>
          </a:prstGeom>
          <a:solidFill>
            <a:srgbClr val="CCFFF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r>
              <a:rPr lang="en-US" altLang="x-none" sz="1400" b="1" u="sng">
                <a:latin typeface="Comic Sans MS" charset="0"/>
              </a:rPr>
              <a:t>BookCategories</a:t>
            </a:r>
            <a:endParaRPr lang="en-US" altLang="x-none" sz="1400">
              <a:latin typeface="Comic Sans MS" charset="0"/>
            </a:endParaRPr>
          </a:p>
          <a:p>
            <a:r>
              <a:rPr lang="en-US" altLang="x-none" sz="1200">
                <a:latin typeface="Comic Sans MS" charset="0"/>
              </a:rPr>
              <a:t>ISBN</a:t>
            </a:r>
          </a:p>
          <a:p>
            <a:r>
              <a:rPr lang="en-US" altLang="x-none" sz="1200">
                <a:latin typeface="Comic Sans MS" charset="0"/>
              </a:rPr>
              <a:t>Category</a:t>
            </a:r>
          </a:p>
        </p:txBody>
      </p:sp>
      <p:sp>
        <p:nvSpPr>
          <p:cNvPr id="27658" name="Text Box 10"/>
          <p:cNvSpPr txBox="1">
            <a:spLocks noChangeArrowheads="1"/>
          </p:cNvSpPr>
          <p:nvPr/>
        </p:nvSpPr>
        <p:spPr bwMode="auto">
          <a:xfrm>
            <a:off x="7707313" y="4039509"/>
            <a:ext cx="1757362" cy="695325"/>
          </a:xfrm>
          <a:prstGeom prst="rect">
            <a:avLst/>
          </a:prstGeom>
          <a:solidFill>
            <a:srgbClr val="CCFFF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r>
              <a:rPr lang="en-US" altLang="x-none" sz="1400" b="1" u="sng">
                <a:latin typeface="Comic Sans MS" charset="0"/>
              </a:rPr>
              <a:t>CDCategories</a:t>
            </a:r>
            <a:endParaRPr lang="en-US" altLang="x-none" sz="1400">
              <a:latin typeface="Comic Sans MS" charset="0"/>
            </a:endParaRPr>
          </a:p>
          <a:p>
            <a:r>
              <a:rPr lang="en-US" altLang="x-none" sz="1200">
                <a:latin typeface="Comic Sans MS" charset="0"/>
              </a:rPr>
              <a:t>ASIN</a:t>
            </a:r>
          </a:p>
          <a:p>
            <a:r>
              <a:rPr lang="en-US" altLang="x-none" sz="1200">
                <a:latin typeface="Comic Sans MS" charset="0"/>
              </a:rPr>
              <a:t>Category</a:t>
            </a:r>
          </a:p>
        </p:txBody>
      </p:sp>
      <p:sp>
        <p:nvSpPr>
          <p:cNvPr id="27659" name="Text Box 11"/>
          <p:cNvSpPr txBox="1">
            <a:spLocks noChangeArrowheads="1"/>
          </p:cNvSpPr>
          <p:nvPr/>
        </p:nvSpPr>
        <p:spPr bwMode="auto">
          <a:xfrm>
            <a:off x="7829550" y="5030108"/>
            <a:ext cx="1619250" cy="877888"/>
          </a:xfrm>
          <a:prstGeom prst="rect">
            <a:avLst/>
          </a:prstGeom>
          <a:solidFill>
            <a:srgbClr val="CCFFF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r>
              <a:rPr lang="en-US" altLang="x-none" sz="1400" b="1" u="sng">
                <a:latin typeface="Comic Sans MS" charset="0"/>
              </a:rPr>
              <a:t>Artists</a:t>
            </a:r>
            <a:endParaRPr lang="en-US" altLang="x-none" sz="1400">
              <a:latin typeface="Comic Sans MS" charset="0"/>
            </a:endParaRPr>
          </a:p>
          <a:p>
            <a:r>
              <a:rPr lang="en-US" altLang="x-none" sz="1200">
                <a:latin typeface="Comic Sans MS" charset="0"/>
              </a:rPr>
              <a:t>ASIN</a:t>
            </a:r>
          </a:p>
          <a:p>
            <a:r>
              <a:rPr lang="en-US" altLang="x-none" sz="1200">
                <a:latin typeface="Comic Sans MS" charset="0"/>
              </a:rPr>
              <a:t>ArtistName</a:t>
            </a:r>
          </a:p>
          <a:p>
            <a:r>
              <a:rPr lang="en-US" altLang="x-none" sz="1200">
                <a:latin typeface="Comic Sans MS" charset="0"/>
              </a:rPr>
              <a:t>GroupName</a:t>
            </a:r>
          </a:p>
        </p:txBody>
      </p:sp>
      <p:sp>
        <p:nvSpPr>
          <p:cNvPr id="27660" name="Text Box 12"/>
          <p:cNvSpPr txBox="1">
            <a:spLocks noChangeArrowheads="1"/>
          </p:cNvSpPr>
          <p:nvPr/>
        </p:nvSpPr>
        <p:spPr bwMode="auto">
          <a:xfrm>
            <a:off x="7913688" y="1950358"/>
            <a:ext cx="1549400" cy="877888"/>
          </a:xfrm>
          <a:prstGeom prst="rect">
            <a:avLst/>
          </a:prstGeom>
          <a:solidFill>
            <a:srgbClr val="CCFFF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r>
              <a:rPr lang="en-US" altLang="x-none" sz="1400" b="1" u="sng">
                <a:latin typeface="Comic Sans MS" charset="0"/>
              </a:rPr>
              <a:t>Authors</a:t>
            </a:r>
            <a:endParaRPr lang="en-US" altLang="x-none" sz="1400">
              <a:latin typeface="Comic Sans MS" charset="0"/>
            </a:endParaRPr>
          </a:p>
          <a:p>
            <a:r>
              <a:rPr lang="en-US" altLang="x-none" sz="1200">
                <a:latin typeface="Comic Sans MS" charset="0"/>
              </a:rPr>
              <a:t>ISBN</a:t>
            </a:r>
          </a:p>
          <a:p>
            <a:r>
              <a:rPr lang="en-US" altLang="x-none" sz="1200">
                <a:latin typeface="Comic Sans MS" charset="0"/>
              </a:rPr>
              <a:t>FirstName</a:t>
            </a:r>
          </a:p>
          <a:p>
            <a:r>
              <a:rPr lang="en-US" altLang="x-none" sz="1200">
                <a:latin typeface="Comic Sans MS" charset="0"/>
              </a:rPr>
              <a:t>LastName</a:t>
            </a:r>
          </a:p>
        </p:txBody>
      </p:sp>
      <p:grpSp>
        <p:nvGrpSpPr>
          <p:cNvPr id="2" name="Group 13"/>
          <p:cNvGrpSpPr>
            <a:grpSpLocks/>
          </p:cNvGrpSpPr>
          <p:nvPr/>
        </p:nvGrpSpPr>
        <p:grpSpPr bwMode="auto">
          <a:xfrm>
            <a:off x="3505200" y="2286908"/>
            <a:ext cx="4495800" cy="3352800"/>
            <a:chOff x="1248" y="1152"/>
            <a:chExt cx="2832" cy="2112"/>
          </a:xfrm>
        </p:grpSpPr>
        <p:sp>
          <p:nvSpPr>
            <p:cNvPr id="27667" name="Line 14"/>
            <p:cNvSpPr>
              <a:spLocks noChangeShapeType="1"/>
            </p:cNvSpPr>
            <p:nvPr/>
          </p:nvSpPr>
          <p:spPr bwMode="auto">
            <a:xfrm flipV="1">
              <a:off x="1248" y="1152"/>
              <a:ext cx="1544" cy="672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668" name="Line 15"/>
            <p:cNvSpPr>
              <a:spLocks noChangeShapeType="1"/>
            </p:cNvSpPr>
            <p:nvPr/>
          </p:nvSpPr>
          <p:spPr bwMode="auto">
            <a:xfrm>
              <a:off x="1440" y="2064"/>
              <a:ext cx="1392" cy="120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669" name="Line 16"/>
            <p:cNvSpPr>
              <a:spLocks noChangeShapeType="1"/>
            </p:cNvSpPr>
            <p:nvPr/>
          </p:nvSpPr>
          <p:spPr bwMode="auto">
            <a:xfrm flipV="1">
              <a:off x="1344" y="1440"/>
              <a:ext cx="2736" cy="48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7662" name="Text Box 17"/>
          <p:cNvSpPr txBox="1">
            <a:spLocks noChangeArrowheads="1"/>
          </p:cNvSpPr>
          <p:nvPr/>
        </p:nvSpPr>
        <p:spPr bwMode="auto">
          <a:xfrm>
            <a:off x="3195638" y="5030109"/>
            <a:ext cx="1757362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r>
              <a:rPr lang="en-US" altLang="x-none" sz="1600">
                <a:solidFill>
                  <a:srgbClr val="333399"/>
                </a:solidFill>
                <a:latin typeface="Comic Sans MS" charset="0"/>
              </a:rPr>
              <a:t>Inventory </a:t>
            </a:r>
          </a:p>
          <a:p>
            <a:r>
              <a:rPr lang="en-US" altLang="x-none" sz="1600">
                <a:solidFill>
                  <a:srgbClr val="333399"/>
                </a:solidFill>
                <a:latin typeface="Comic Sans MS" charset="0"/>
              </a:rPr>
              <a:t>Database A</a:t>
            </a:r>
          </a:p>
        </p:txBody>
      </p:sp>
      <p:sp>
        <p:nvSpPr>
          <p:cNvPr id="27663" name="Text Box 18"/>
          <p:cNvSpPr txBox="1">
            <a:spLocks noChangeArrowheads="1"/>
          </p:cNvSpPr>
          <p:nvPr/>
        </p:nvSpPr>
        <p:spPr bwMode="auto">
          <a:xfrm>
            <a:off x="6548438" y="6020708"/>
            <a:ext cx="2519362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r>
              <a:rPr lang="en-US" altLang="x-none" sz="1600">
                <a:solidFill>
                  <a:srgbClr val="333399"/>
                </a:solidFill>
                <a:latin typeface="Comic Sans MS" charset="0"/>
              </a:rPr>
              <a:t>Inventory Database B</a:t>
            </a:r>
          </a:p>
        </p:txBody>
      </p:sp>
      <p:grpSp>
        <p:nvGrpSpPr>
          <p:cNvPr id="3" name="Group 19"/>
          <p:cNvGrpSpPr>
            <a:grpSpLocks/>
          </p:cNvGrpSpPr>
          <p:nvPr/>
        </p:nvGrpSpPr>
        <p:grpSpPr bwMode="auto">
          <a:xfrm>
            <a:off x="4800600" y="2667908"/>
            <a:ext cx="1143000" cy="2133600"/>
            <a:chOff x="2064" y="1392"/>
            <a:chExt cx="720" cy="1344"/>
          </a:xfrm>
        </p:grpSpPr>
        <p:sp>
          <p:nvSpPr>
            <p:cNvPr id="27665" name="Line 20"/>
            <p:cNvSpPr>
              <a:spLocks noChangeShapeType="1"/>
            </p:cNvSpPr>
            <p:nvPr/>
          </p:nvSpPr>
          <p:spPr bwMode="auto">
            <a:xfrm flipV="1">
              <a:off x="2064" y="1392"/>
              <a:ext cx="672" cy="768"/>
            </a:xfrm>
            <a:prstGeom prst="line">
              <a:avLst/>
            </a:prstGeom>
            <a:noFill/>
            <a:ln w="31750">
              <a:solidFill>
                <a:srgbClr val="FF0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666" name="Line 21"/>
            <p:cNvSpPr>
              <a:spLocks noChangeShapeType="1"/>
            </p:cNvSpPr>
            <p:nvPr/>
          </p:nvSpPr>
          <p:spPr bwMode="auto">
            <a:xfrm>
              <a:off x="2064" y="2160"/>
              <a:ext cx="720" cy="576"/>
            </a:xfrm>
            <a:prstGeom prst="line">
              <a:avLst/>
            </a:prstGeom>
            <a:noFill/>
            <a:ln w="31750">
              <a:solidFill>
                <a:srgbClr val="FF0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Title 4">
            <a:extLst>
              <a:ext uri="{FF2B5EF4-FFF2-40B4-BE49-F238E27FC236}">
                <a16:creationId xmlns:a16="http://schemas.microsoft.com/office/drawing/2014/main" id="{2ABBBDD6-9FDA-EA41-94AB-3586427D2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Schema Matching or Alignment</a:t>
            </a:r>
          </a:p>
        </p:txBody>
      </p:sp>
    </p:spTree>
    <p:extLst>
      <p:ext uri="{BB962C8B-B14F-4D97-AF65-F5344CB8AC3E}">
        <p14:creationId xmlns:p14="http://schemas.microsoft.com/office/powerpoint/2010/main" val="4147620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dirty="0"/>
              <a:t>Data integration continues to be a very active area in research and increasingly industry.</a:t>
            </a:r>
          </a:p>
          <a:p>
            <a:pPr marL="854075" lvl="1" indent="-342900">
              <a:buFont typeface="Arial" charset="0"/>
              <a:buChar char="•"/>
            </a:pPr>
            <a:r>
              <a:rPr lang="en-US" dirty="0" err="1"/>
              <a:t>E.g</a:t>
            </a:r>
            <a:r>
              <a:rPr lang="en-US" dirty="0"/>
              <a:t>, how do we automatically extract and query open / competitor databases.</a:t>
            </a:r>
          </a:p>
          <a:p>
            <a:pPr marL="342900" indent="-342900">
              <a:buFont typeface="Arial" charset="0"/>
              <a:buChar char="•"/>
            </a:pPr>
            <a:endParaRPr lang="en-US" dirty="0"/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Solutions still somewhat ad hoc and manual, although tools beginning to emerge.</a:t>
            </a:r>
          </a:p>
          <a:p>
            <a:pPr marL="854075" lvl="1" indent="-342900">
              <a:buFont typeface="Arial" charset="0"/>
              <a:buChar char="•"/>
            </a:pPr>
            <a:r>
              <a:rPr lang="en-US" dirty="0"/>
              <a:t>AWS Glue, Watson Data Pipe, etc.</a:t>
            </a:r>
          </a:p>
          <a:p>
            <a:pPr marL="342900" indent="-342900">
              <a:buFont typeface="Arial" charset="0"/>
              <a:buChar char="•"/>
            </a:pPr>
            <a:endParaRPr lang="en-US" dirty="0"/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Goal: minimize the time needed to integrate a new data source!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dirty="0"/>
              <a:t>Crucial opportunities may be lost otherwise.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dirty="0"/>
              <a:t>Can take weeks to do it properly.</a:t>
            </a:r>
          </a:p>
          <a:p>
            <a:pPr marL="342900" indent="-342900">
              <a:buFont typeface="Arial" charset="0"/>
              <a:buChar char="•"/>
            </a:pPr>
            <a:endParaRPr lang="en-US" dirty="0"/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Dealing with changes to the data sources a major headache.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dirty="0"/>
              <a:t>Especially for data sources not under your control.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dirty="0"/>
              <a:t>As Project 1 is showing you…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74DEDDB-8CE1-624B-8F67-E5DFA93FF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1212523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DE81D2-CFA3-6943-AA76-3C0ED66A1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E76354-240F-8B41-BFDE-F88FA12EE4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744132"/>
            <a:ext cx="4761053" cy="4382033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Milestone 1 Recap</a:t>
            </a:r>
          </a:p>
          <a:p>
            <a:pPr lvl="1"/>
            <a:r>
              <a:rPr lang="en-US" dirty="0"/>
              <a:t>Milestone 2 is Out!</a:t>
            </a:r>
          </a:p>
          <a:p>
            <a:endParaRPr lang="en-US" dirty="0"/>
          </a:p>
          <a:p>
            <a:r>
              <a:rPr lang="en-US" dirty="0"/>
              <a:t>Lab 6+7 Recap</a:t>
            </a:r>
          </a:p>
          <a:p>
            <a:endParaRPr lang="en-US" dirty="0"/>
          </a:p>
          <a:p>
            <a:r>
              <a:rPr lang="en-US" dirty="0"/>
              <a:t>Project 1 Due Tonight!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9D88BF-836B-FD45-97DB-F7572A35B05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9108BD-1B63-5E42-A3EF-D85B2E21F76C}" type="slidenum">
              <a:rPr lang="en-US" smtClean="0"/>
              <a:t>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07770B-C233-6246-9B9A-9B452F87CC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8079" y="1744132"/>
            <a:ext cx="6951273" cy="3588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9976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609600" y="1803788"/>
            <a:ext cx="10950971" cy="4322377"/>
          </a:xfrm>
        </p:spPr>
        <p:txBody>
          <a:bodyPr>
            <a:normAutofit/>
          </a:bodyPr>
          <a:lstStyle/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en-US" sz="2400" dirty="0"/>
              <a:t>Data Integration</a:t>
            </a: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en-US" sz="2400" b="1" dirty="0">
                <a:solidFill>
                  <a:srgbClr val="215C4E"/>
                </a:solidFill>
              </a:rPr>
              <a:t>Data Quality Issues</a:t>
            </a: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en-US" sz="2400" dirty="0"/>
              <a:t>Data Cleaning</a:t>
            </a:r>
          </a:p>
          <a:p>
            <a:pPr marL="854075" lvl="1" indent="-342900">
              <a:lnSpc>
                <a:spcPct val="150000"/>
              </a:lnSpc>
              <a:buFont typeface="Arial" charset="0"/>
              <a:buChar char="•"/>
            </a:pPr>
            <a:r>
              <a:rPr lang="en-US" sz="2400" dirty="0"/>
              <a:t>Outlier Detection</a:t>
            </a:r>
          </a:p>
          <a:p>
            <a:pPr marL="854075" lvl="1" indent="-342900">
              <a:lnSpc>
                <a:spcPct val="150000"/>
              </a:lnSpc>
              <a:buFont typeface="Arial" charset="0"/>
              <a:buChar char="•"/>
            </a:pPr>
            <a:r>
              <a:rPr lang="en-US" sz="2400" dirty="0"/>
              <a:t>Entity Resolution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790140F-05AF-6A4C-934E-4D58D9A60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23806950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s://github.com/umddb/datascience-fall14/raw/master/lecture-notes/multimedia/cleaning-source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61533" y="1449388"/>
            <a:ext cx="9406467" cy="4629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3712029" y="6375866"/>
            <a:ext cx="720634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dirty="0"/>
              <a:t>From </a:t>
            </a:r>
            <a:r>
              <a:rPr lang="en-US" dirty="0">
                <a:hlinkClick r:id="rId4"/>
              </a:rPr>
              <a:t>Data Cleaning: Problems and Current Approaches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75C8366-DC4B-4A47-980E-D42822BFCC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Quality Problems</a:t>
            </a:r>
          </a:p>
        </p:txBody>
      </p:sp>
    </p:spTree>
    <p:extLst>
      <p:ext uri="{BB962C8B-B14F-4D97-AF65-F5344CB8AC3E}">
        <p14:creationId xmlns:p14="http://schemas.microsoft.com/office/powerpoint/2010/main" val="21324899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sz="2400" dirty="0"/>
              <a:t>Depends largely on the source – is it reliable or not?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Databases can enforce constraints, whereas data extracted from files or spreadsheets, or scraped from webpages is much more messy.</a:t>
            </a:r>
          </a:p>
          <a:p>
            <a:endParaRPr lang="en-US" sz="2400" dirty="0"/>
          </a:p>
          <a:p>
            <a:r>
              <a:rPr lang="en-US" sz="2400" b="1" dirty="0">
                <a:solidFill>
                  <a:srgbClr val="215C4E"/>
                </a:solidFill>
              </a:rPr>
              <a:t>Types of Problems: </a:t>
            </a:r>
          </a:p>
          <a:p>
            <a:pPr lvl="1"/>
            <a:r>
              <a:rPr lang="en-US" sz="2400" dirty="0"/>
              <a:t>Ill-formatted data, especially from webpages or files or spreadsheets.</a:t>
            </a:r>
          </a:p>
          <a:p>
            <a:pPr lvl="1"/>
            <a:r>
              <a:rPr lang="en-US" sz="2400" dirty="0"/>
              <a:t>Missing or illegal values, Misspellings.</a:t>
            </a:r>
          </a:p>
          <a:p>
            <a:pPr lvl="1"/>
            <a:r>
              <a:rPr lang="en-US" sz="2400" dirty="0"/>
              <a:t>Use of wrong fields, Extraction issues (not easy to separate out different fields).</a:t>
            </a:r>
          </a:p>
          <a:p>
            <a:pPr lvl="1"/>
            <a:r>
              <a:rPr lang="en-US" sz="2400" dirty="0"/>
              <a:t>Duplicated records, Contradicting Information, Referential Integrity Violations.</a:t>
            </a:r>
          </a:p>
          <a:p>
            <a:pPr lvl="1"/>
            <a:r>
              <a:rPr lang="en-US" sz="2400" dirty="0"/>
              <a:t>Unclear/confusing default values.</a:t>
            </a:r>
          </a:p>
          <a:p>
            <a:pPr lvl="1"/>
            <a:r>
              <a:rPr lang="en-US" sz="2400" dirty="0"/>
              <a:t>Evolving/changing schemas or classification schemes (for categorical attributes).</a:t>
            </a:r>
          </a:p>
          <a:p>
            <a:pPr lvl="1"/>
            <a:r>
              <a:rPr lang="en-US" sz="2400" dirty="0"/>
              <a:t>Outliers.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12AD014-7453-0246-987B-AA334F94B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Source Problems</a:t>
            </a:r>
          </a:p>
        </p:txBody>
      </p:sp>
    </p:spTree>
    <p:extLst>
      <p:ext uri="{BB962C8B-B14F-4D97-AF65-F5344CB8AC3E}">
        <p14:creationId xmlns:p14="http://schemas.microsoft.com/office/powerpoint/2010/main" val="1355778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https://github.com/umddb/datascience-fall14/raw/master/lecture-notes/multimedia/cleaning-table-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59569" y="2121408"/>
            <a:ext cx="8872862" cy="3625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86528D14-4940-7F42-BF37-3A0A40D915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Source Problems</a:t>
            </a:r>
          </a:p>
        </p:txBody>
      </p:sp>
    </p:spTree>
    <p:extLst>
      <p:ext uri="{BB962C8B-B14F-4D97-AF65-F5344CB8AC3E}">
        <p14:creationId xmlns:p14="http://schemas.microsoft.com/office/powerpoint/2010/main" val="1973686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Different sources are developed separately, and maintained by different people.</a:t>
            </a:r>
          </a:p>
          <a:p>
            <a:endParaRPr lang="en-US" dirty="0"/>
          </a:p>
          <a:p>
            <a:r>
              <a:rPr lang="en-US" dirty="0"/>
              <a:t>Issue 1: Mapping information across sources (schema mapping/transformation).</a:t>
            </a:r>
          </a:p>
          <a:p>
            <a:pPr lvl="1"/>
            <a:r>
              <a:rPr lang="en-US" dirty="0"/>
              <a:t>Same issues as in data integration we saw before.</a:t>
            </a:r>
          </a:p>
          <a:p>
            <a:pPr lvl="1"/>
            <a:r>
              <a:rPr lang="en-US" dirty="0"/>
              <a:t>Naming conflicts: same name used for different objects.</a:t>
            </a:r>
          </a:p>
          <a:p>
            <a:pPr lvl="1"/>
            <a:r>
              <a:rPr lang="en-US" dirty="0"/>
              <a:t>Structural conflicts: different representations across sources.</a:t>
            </a:r>
          </a:p>
          <a:p>
            <a:endParaRPr lang="en-US" dirty="0"/>
          </a:p>
          <a:p>
            <a:r>
              <a:rPr lang="en-US" dirty="0"/>
              <a:t>Issue 2: Entity Resolution: Matching entities across sources!</a:t>
            </a:r>
          </a:p>
          <a:p>
            <a:endParaRPr lang="en-US" dirty="0"/>
          </a:p>
          <a:p>
            <a:r>
              <a:rPr lang="en-US" dirty="0"/>
              <a:t>Issue 3: Data quality issues.</a:t>
            </a:r>
          </a:p>
          <a:p>
            <a:pPr lvl="1"/>
            <a:r>
              <a:rPr lang="en-US" dirty="0"/>
              <a:t>Contradicting information, Mismatched information, etc.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6957313-0D01-D44A-8FD1-C7E204EA1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Multi-Source Problems</a:t>
            </a:r>
          </a:p>
        </p:txBody>
      </p:sp>
    </p:spTree>
    <p:extLst>
      <p:ext uri="{BB962C8B-B14F-4D97-AF65-F5344CB8AC3E}">
        <p14:creationId xmlns:p14="http://schemas.microsoft.com/office/powerpoint/2010/main" val="2187544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609600" y="1803788"/>
            <a:ext cx="10950971" cy="4322377"/>
          </a:xfrm>
        </p:spPr>
        <p:txBody>
          <a:bodyPr>
            <a:normAutofit/>
          </a:bodyPr>
          <a:lstStyle/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en-US" sz="2400" b="1" dirty="0"/>
              <a:t>Data Integration</a:t>
            </a: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en-US" sz="2400" dirty="0"/>
              <a:t>Data Quality Issues</a:t>
            </a: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en-US" sz="2400" b="1" dirty="0">
                <a:solidFill>
                  <a:srgbClr val="215C4E"/>
                </a:solidFill>
              </a:rPr>
              <a:t>Data Cleaning</a:t>
            </a:r>
          </a:p>
          <a:p>
            <a:pPr marL="854075" lvl="1" indent="-342900">
              <a:lnSpc>
                <a:spcPct val="150000"/>
              </a:lnSpc>
              <a:buFont typeface="Arial" charset="0"/>
              <a:buChar char="•"/>
            </a:pPr>
            <a:r>
              <a:rPr lang="en-US" sz="2400" b="1" dirty="0">
                <a:solidFill>
                  <a:srgbClr val="215C4E"/>
                </a:solidFill>
              </a:rPr>
              <a:t>Outlier Detection</a:t>
            </a:r>
          </a:p>
          <a:p>
            <a:pPr marL="854075" lvl="1" indent="-342900">
              <a:lnSpc>
                <a:spcPct val="150000"/>
              </a:lnSpc>
              <a:buFont typeface="Arial" charset="0"/>
              <a:buChar char="•"/>
            </a:pPr>
            <a:r>
              <a:rPr lang="en-US" sz="2400" dirty="0"/>
              <a:t>Entity Resolution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790140F-05AF-6A4C-934E-4D58D9A60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20610565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609600" y="1687286"/>
            <a:ext cx="6807774" cy="4950624"/>
          </a:xfrm>
        </p:spPr>
        <p:txBody>
          <a:bodyPr>
            <a:normAutofit fontScale="92500" lnSpcReduction="20000"/>
          </a:bodyPr>
          <a:lstStyle/>
          <a:p>
            <a:r>
              <a:rPr lang="en-US" sz="2200" dirty="0"/>
              <a:t>Set of values can be characterized by metrics: center (e.g., mean), dispersion (e.g., standard deviation), and skew. </a:t>
            </a:r>
          </a:p>
          <a:p>
            <a:r>
              <a:rPr lang="en-US" sz="2200" dirty="0"/>
              <a:t>Used to identify outliers:</a:t>
            </a:r>
          </a:p>
          <a:p>
            <a:pPr lvl="1"/>
            <a:r>
              <a:rPr lang="en-US" sz="2200" dirty="0"/>
              <a:t>Watch out for "masking": one extreme outlier may alter the metrics sufficiently to mask other outliers.</a:t>
            </a:r>
          </a:p>
          <a:p>
            <a:pPr lvl="1"/>
            <a:r>
              <a:rPr lang="en-US" sz="2200" dirty="0"/>
              <a:t>Should use </a:t>
            </a:r>
            <a:r>
              <a:rPr lang="en-US" sz="2200" b="1" dirty="0"/>
              <a:t>robust statistics</a:t>
            </a:r>
            <a:r>
              <a:rPr lang="en-US" sz="2200" dirty="0"/>
              <a:t>: considers effect of corrupted data values on distributions (next week!)</a:t>
            </a:r>
          </a:p>
          <a:p>
            <a:pPr lvl="2"/>
            <a:r>
              <a:rPr lang="en-US" sz="2200" b="1" dirty="0">
                <a:solidFill>
                  <a:srgbClr val="215C4E"/>
                </a:solidFill>
              </a:rPr>
              <a:t>Robust center metrics: </a:t>
            </a:r>
            <a:r>
              <a:rPr lang="en-US" sz="2200" dirty="0"/>
              <a:t>median, k% trimmed mean (discard lowest/highest k% values)</a:t>
            </a:r>
          </a:p>
          <a:p>
            <a:pPr lvl="2"/>
            <a:r>
              <a:rPr lang="en-US" sz="2200" b="1" dirty="0">
                <a:solidFill>
                  <a:srgbClr val="215C4E"/>
                </a:solidFill>
              </a:rPr>
              <a:t>Robust dispersion: </a:t>
            </a:r>
            <a:r>
              <a:rPr lang="en-US" sz="2200" dirty="0"/>
              <a:t>Median Absolute Deviation (MAD): median distance of all the values from the median value</a:t>
            </a:r>
          </a:p>
          <a:p>
            <a:pPr lvl="2"/>
            <a:endParaRPr lang="en-US" sz="2200" dirty="0"/>
          </a:p>
          <a:p>
            <a:r>
              <a:rPr lang="en-US" sz="2200" dirty="0"/>
              <a:t>A reasonable approach: discard any data points 1.4826x MAD away from median.</a:t>
            </a:r>
          </a:p>
          <a:p>
            <a:pPr lvl="1"/>
            <a:r>
              <a:rPr lang="en-US" sz="2200" dirty="0"/>
              <a:t>The above assumes that data follows a </a:t>
            </a:r>
            <a:r>
              <a:rPr lang="en-US" sz="2200" b="1" dirty="0"/>
              <a:t>normal</a:t>
            </a:r>
            <a:r>
              <a:rPr lang="en-US" sz="2200" dirty="0"/>
              <a:t> distribution.</a:t>
            </a:r>
          </a:p>
          <a:p>
            <a:pPr lvl="1"/>
            <a:r>
              <a:rPr lang="en-US" sz="2200" dirty="0"/>
              <a:t>May need to eyeball the data (e.g., plot a histogram) to decide if this is true.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DC7C1B4-2F59-DD43-A36F-4B2ACFC65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Dealing with Univariate Outliers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F441912-D164-474A-B4B3-BFF3A56EBC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7374" y="1235869"/>
            <a:ext cx="4666268" cy="4666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485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609600" y="1524318"/>
            <a:ext cx="9532690" cy="5113593"/>
          </a:xfrm>
        </p:spPr>
        <p:txBody>
          <a:bodyPr>
            <a:normAutofit fontScale="92500"/>
          </a:bodyPr>
          <a:lstStyle/>
          <a:p>
            <a:r>
              <a:rPr lang="en-US" dirty="0">
                <a:hlinkClick r:id="rId3"/>
              </a:rPr>
              <a:t>Wikipedia Article on Outliers</a:t>
            </a:r>
            <a:r>
              <a:rPr lang="en-US" dirty="0"/>
              <a:t> lists several other </a:t>
            </a:r>
            <a:br>
              <a:rPr lang="en-US" dirty="0"/>
            </a:br>
            <a:r>
              <a:rPr lang="en-US" dirty="0"/>
              <a:t>normality-based tests for outliers.</a:t>
            </a:r>
          </a:p>
          <a:p>
            <a:r>
              <a:rPr lang="en-US" dirty="0"/>
              <a:t>If data appears to be not normally distributed: </a:t>
            </a:r>
          </a:p>
          <a:p>
            <a:pPr lvl="1"/>
            <a:r>
              <a:rPr lang="en-US" dirty="0"/>
              <a:t>Distance-based methods: look for data </a:t>
            </a:r>
            <a:br>
              <a:rPr lang="en-US" dirty="0"/>
            </a:br>
            <a:r>
              <a:rPr lang="en-US" dirty="0"/>
              <a:t>points that do not have many neighbors.</a:t>
            </a:r>
          </a:p>
          <a:p>
            <a:pPr lvl="1"/>
            <a:r>
              <a:rPr lang="en-US" dirty="0"/>
              <a:t>Density-based methods: </a:t>
            </a:r>
          </a:p>
          <a:p>
            <a:pPr lvl="2"/>
            <a:r>
              <a:rPr lang="en-US" dirty="0"/>
              <a:t>Define </a:t>
            </a:r>
            <a:r>
              <a:rPr lang="en-US" i="1" dirty="0"/>
              <a:t>density</a:t>
            </a:r>
            <a:r>
              <a:rPr lang="en-US" dirty="0"/>
              <a:t> to be average distance to </a:t>
            </a:r>
            <a:r>
              <a:rPr lang="en-US" i="1" dirty="0"/>
              <a:t>k</a:t>
            </a:r>
            <a:r>
              <a:rPr lang="en-US" dirty="0"/>
              <a:t> nearest neighbors.</a:t>
            </a:r>
          </a:p>
          <a:p>
            <a:pPr lvl="2"/>
            <a:r>
              <a:rPr lang="en-US" i="1" dirty="0"/>
              <a:t>Relative density</a:t>
            </a:r>
            <a:r>
              <a:rPr lang="en-US" dirty="0"/>
              <a:t> = density of node/average density of its neighbors.</a:t>
            </a:r>
          </a:p>
          <a:p>
            <a:pPr lvl="2"/>
            <a:r>
              <a:rPr lang="en-US" dirty="0"/>
              <a:t>Use relative density to decide if a node is an outlier</a:t>
            </a:r>
          </a:p>
          <a:p>
            <a:pPr marL="914400" lvl="2" indent="0">
              <a:buNone/>
            </a:pPr>
            <a:endParaRPr lang="en-US" dirty="0"/>
          </a:p>
          <a:p>
            <a:r>
              <a:rPr lang="en-US" dirty="0"/>
              <a:t>Many techniques start breaking down as the dimensionality of the data increases: </a:t>
            </a:r>
          </a:p>
          <a:p>
            <a:pPr lvl="1"/>
            <a:r>
              <a:rPr lang="en-US" i="1" dirty="0"/>
              <a:t>Curse of dimensionality – </a:t>
            </a:r>
            <a:r>
              <a:rPr lang="en-US" dirty="0"/>
              <a:t>too many different dimensions to look for outliers!</a:t>
            </a:r>
          </a:p>
          <a:p>
            <a:pPr lvl="1"/>
            <a:r>
              <a:rPr lang="en-US" dirty="0"/>
              <a:t>Can project data into lower-dimensional space and look for outliers there </a:t>
            </a:r>
          </a:p>
          <a:p>
            <a:pPr lvl="2"/>
            <a:r>
              <a:rPr lang="en-US" dirty="0"/>
              <a:t>PCA / Embeddings / Fun Machine Learning Stuff!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E8C21A0-DB2F-8940-AA25-2E1D62829B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Univariate Outliers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D409089-7BB3-F04A-9A51-4A14E3658D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2360" y="939567"/>
            <a:ext cx="4659640" cy="2303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549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609600" y="1618407"/>
            <a:ext cx="9397746" cy="501950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Timeseries outliers:</a:t>
            </a:r>
          </a:p>
          <a:p>
            <a:pPr lvl="1"/>
            <a:r>
              <a:rPr lang="en-US" dirty="0"/>
              <a:t>Often the data is in the form of a </a:t>
            </a:r>
            <a:r>
              <a:rPr lang="en-US" dirty="0" err="1"/>
              <a:t>timeseries</a:t>
            </a:r>
            <a:endParaRPr lang="en-US" dirty="0"/>
          </a:p>
          <a:p>
            <a:pPr lvl="1"/>
            <a:r>
              <a:rPr lang="en-US" dirty="0"/>
              <a:t>Can use the historical values/patterns in the data to flag outliers.</a:t>
            </a:r>
          </a:p>
          <a:p>
            <a:pPr lvl="1"/>
            <a:r>
              <a:rPr lang="en-US" dirty="0"/>
              <a:t>Rich literature on </a:t>
            </a:r>
            <a:r>
              <a:rPr lang="en-US" i="1" dirty="0"/>
              <a:t>forecasting</a:t>
            </a:r>
            <a:r>
              <a:rPr lang="en-US" dirty="0"/>
              <a:t> in timeseries data.</a:t>
            </a:r>
          </a:p>
          <a:p>
            <a:pPr lvl="1"/>
            <a:endParaRPr lang="en-US" dirty="0"/>
          </a:p>
          <a:p>
            <a:r>
              <a:rPr lang="en-US" dirty="0"/>
              <a:t>Frequency-based outliers:</a:t>
            </a:r>
          </a:p>
          <a:p>
            <a:pPr lvl="1"/>
            <a:r>
              <a:rPr lang="en-US" dirty="0"/>
              <a:t>Item is called a "heavy hitter" if it is much more frequent than other items.</a:t>
            </a:r>
          </a:p>
          <a:p>
            <a:pPr lvl="1"/>
            <a:r>
              <a:rPr lang="en-US" dirty="0"/>
              <a:t>In relational tables, can be found using a simple </a:t>
            </a:r>
            <a:r>
              <a:rPr lang="en-US" i="1" dirty="0" err="1"/>
              <a:t>groupby</a:t>
            </a:r>
            <a:r>
              <a:rPr lang="en-US" i="1" dirty="0"/>
              <a:t>-count.</a:t>
            </a:r>
            <a:endParaRPr lang="en-US" dirty="0"/>
          </a:p>
          <a:p>
            <a:pPr lvl="1"/>
            <a:r>
              <a:rPr lang="en-US" dirty="0"/>
              <a:t>Often the volume of data may be too much (e.g., internet routers). </a:t>
            </a:r>
          </a:p>
          <a:p>
            <a:pPr lvl="2"/>
            <a:r>
              <a:rPr lang="en-US" dirty="0"/>
              <a:t>Approximation techniques often used.</a:t>
            </a:r>
          </a:p>
          <a:p>
            <a:pPr marL="914400" lvl="2" indent="0">
              <a:buNone/>
            </a:pPr>
            <a:endParaRPr lang="en-US" dirty="0"/>
          </a:p>
          <a:p>
            <a:r>
              <a:rPr lang="en-US" dirty="0"/>
              <a:t>Things generally not as straightforward with other types of data.</a:t>
            </a:r>
          </a:p>
          <a:p>
            <a:pPr lvl="1"/>
            <a:r>
              <a:rPr lang="en-US" dirty="0"/>
              <a:t>What about Networks, Images, or other datasets?</a:t>
            </a:r>
          </a:p>
          <a:p>
            <a:pPr lvl="1"/>
            <a:r>
              <a:rPr lang="en-US" dirty="0"/>
              <a:t>Outlier detection continues to be a major research area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9C20297-3282-6B49-BE92-0EE24EF70B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Types of Outliers</a:t>
            </a:r>
          </a:p>
        </p:txBody>
      </p:sp>
    </p:spTree>
    <p:extLst>
      <p:ext uri="{BB962C8B-B14F-4D97-AF65-F5344CB8AC3E}">
        <p14:creationId xmlns:p14="http://schemas.microsoft.com/office/powerpoint/2010/main" val="593757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 bldLvl="2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Wrap-up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wrangling/cleaning are a key component of data science pipeline</a:t>
            </a:r>
          </a:p>
          <a:p>
            <a:r>
              <a:rPr lang="en-US" dirty="0"/>
              <a:t>Still largely ad hoc although much tooling in recent years</a:t>
            </a:r>
          </a:p>
          <a:p>
            <a:r>
              <a:rPr lang="en-US" dirty="0"/>
              <a:t>Specifically, we covered:</a:t>
            </a:r>
          </a:p>
          <a:p>
            <a:pPr lvl="1"/>
            <a:r>
              <a:rPr lang="en-US" b="0" dirty="0"/>
              <a:t>Schema mapping and matching</a:t>
            </a:r>
          </a:p>
          <a:p>
            <a:pPr lvl="1"/>
            <a:r>
              <a:rPr lang="en-US" b="0" dirty="0"/>
              <a:t>Outliers</a:t>
            </a:r>
          </a:p>
          <a:p>
            <a:r>
              <a:rPr lang="en-US" dirty="0"/>
              <a:t>Next up:</a:t>
            </a:r>
          </a:p>
          <a:p>
            <a:pPr lvl="1"/>
            <a:r>
              <a:rPr lang="en-US" b="0" dirty="0"/>
              <a:t>Constraint-based Cleaning</a:t>
            </a:r>
          </a:p>
          <a:p>
            <a:pPr lvl="1"/>
            <a:r>
              <a:rPr lang="en-US" b="0" dirty="0"/>
              <a:t>Entity Resolution/Record Linkage/Data Matching</a:t>
            </a:r>
          </a:p>
        </p:txBody>
      </p:sp>
    </p:spTree>
    <p:extLst>
      <p:ext uri="{BB962C8B-B14F-4D97-AF65-F5344CB8AC3E}">
        <p14:creationId xmlns:p14="http://schemas.microsoft.com/office/powerpoint/2010/main" val="4077280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Data </a:t>
            </a:r>
            <a:r>
              <a:rPr lang="en-US" dirty="0" err="1"/>
              <a:t>LifeCycle</a:t>
            </a:r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BDBB4FD-C6FC-41B5-959D-84FEF7067278}"/>
              </a:ext>
            </a:extLst>
          </p:cNvPr>
          <p:cNvGrpSpPr/>
          <p:nvPr/>
        </p:nvGrpSpPr>
        <p:grpSpPr>
          <a:xfrm>
            <a:off x="407723" y="2038582"/>
            <a:ext cx="11154503" cy="1984780"/>
            <a:chOff x="407723" y="2038582"/>
            <a:chExt cx="11154503" cy="1984780"/>
          </a:xfrm>
        </p:grpSpPr>
        <p:sp>
          <p:nvSpPr>
            <p:cNvPr id="5" name="Rounded Rectangle 4"/>
            <p:cNvSpPr/>
            <p:nvPr/>
          </p:nvSpPr>
          <p:spPr>
            <a:xfrm>
              <a:off x="407723" y="2038582"/>
              <a:ext cx="1737360" cy="1978429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Data Collection</a:t>
              </a:r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2762009" y="2038582"/>
              <a:ext cx="1737360" cy="1978429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Data Processing</a:t>
              </a:r>
            </a:p>
          </p:txBody>
        </p:sp>
        <p:cxnSp>
          <p:nvCxnSpPr>
            <p:cNvPr id="11" name="Straight Arrow Connector 10"/>
            <p:cNvCxnSpPr>
              <a:cxnSpLocks/>
              <a:stCxn id="5" idx="3"/>
              <a:endCxn id="6" idx="1"/>
            </p:cNvCxnSpPr>
            <p:nvPr/>
          </p:nvCxnSpPr>
          <p:spPr>
            <a:xfrm>
              <a:off x="2145083" y="3027797"/>
              <a:ext cx="616926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Curved Connector 12"/>
            <p:cNvCxnSpPr>
              <a:stCxn id="6" idx="2"/>
              <a:endCxn id="5" idx="2"/>
            </p:cNvCxnSpPr>
            <p:nvPr/>
          </p:nvCxnSpPr>
          <p:spPr>
            <a:xfrm rot="5400000">
              <a:off x="2453546" y="2839868"/>
              <a:ext cx="12700" cy="2354286"/>
            </a:xfrm>
            <a:prstGeom prst="curvedConnector3">
              <a:avLst>
                <a:gd name="adj1" fmla="val 1800000"/>
              </a:avLst>
            </a:prstGeom>
            <a:ln>
              <a:headEnd type="stealth"/>
              <a:tailEnd type="stealth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7" name="Rounded Rectangle 6"/>
            <p:cNvSpPr/>
            <p:nvPr/>
          </p:nvSpPr>
          <p:spPr>
            <a:xfrm>
              <a:off x="5116294" y="2038582"/>
              <a:ext cx="1757471" cy="1978429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Exploratory Analysis </a:t>
              </a:r>
            </a:p>
            <a:p>
              <a:pPr algn="ctr"/>
              <a:r>
                <a:rPr lang="en-US" b="1" dirty="0"/>
                <a:t>&amp; </a:t>
              </a:r>
            </a:p>
            <a:p>
              <a:pPr algn="ctr"/>
              <a:r>
                <a:rPr lang="en-US" b="1" dirty="0"/>
                <a:t>Data Visualization</a:t>
              </a:r>
            </a:p>
          </p:txBody>
        </p:sp>
        <p:cxnSp>
          <p:nvCxnSpPr>
            <p:cNvPr id="16" name="Straight Arrow Connector 15"/>
            <p:cNvCxnSpPr>
              <a:cxnSpLocks/>
              <a:stCxn id="6" idx="3"/>
              <a:endCxn id="7" idx="1"/>
            </p:cNvCxnSpPr>
            <p:nvPr/>
          </p:nvCxnSpPr>
          <p:spPr>
            <a:xfrm>
              <a:off x="4499369" y="3027797"/>
              <a:ext cx="616925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Curved Connector 18"/>
            <p:cNvCxnSpPr>
              <a:cxnSpLocks/>
              <a:stCxn id="7" idx="2"/>
              <a:endCxn id="6" idx="2"/>
            </p:cNvCxnSpPr>
            <p:nvPr/>
          </p:nvCxnSpPr>
          <p:spPr>
            <a:xfrm rot="5400000">
              <a:off x="4812860" y="2834841"/>
              <a:ext cx="12700" cy="2364341"/>
            </a:xfrm>
            <a:prstGeom prst="curvedConnector3">
              <a:avLst>
                <a:gd name="adj1" fmla="val 1800000"/>
              </a:avLst>
            </a:prstGeom>
            <a:ln>
              <a:headEnd type="stealth"/>
              <a:tailEnd type="stealth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Curved Connector 20"/>
            <p:cNvCxnSpPr>
              <a:cxnSpLocks/>
              <a:stCxn id="7" idx="2"/>
              <a:endCxn id="5" idx="2"/>
            </p:cNvCxnSpPr>
            <p:nvPr/>
          </p:nvCxnSpPr>
          <p:spPr>
            <a:xfrm rot="5400000">
              <a:off x="3635717" y="1657698"/>
              <a:ext cx="12700" cy="4718627"/>
            </a:xfrm>
            <a:prstGeom prst="curvedConnector3">
              <a:avLst>
                <a:gd name="adj1" fmla="val 9537953"/>
              </a:avLst>
            </a:prstGeom>
            <a:ln>
              <a:headEnd type="stealth"/>
              <a:tailEnd type="stealth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8" name="Rounded Rectangle 7"/>
            <p:cNvSpPr/>
            <p:nvPr/>
          </p:nvSpPr>
          <p:spPr>
            <a:xfrm>
              <a:off x="7470581" y="2038582"/>
              <a:ext cx="1737360" cy="1978429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Analysis, Hypothesis Testing, </a:t>
              </a:r>
            </a:p>
            <a:p>
              <a:pPr algn="ctr"/>
              <a:r>
                <a:rPr lang="en-US" b="1" dirty="0"/>
                <a:t>&amp; ML</a:t>
              </a:r>
            </a:p>
          </p:txBody>
        </p:sp>
        <p:cxnSp>
          <p:nvCxnSpPr>
            <p:cNvPr id="25" name="Straight Arrow Connector 24"/>
            <p:cNvCxnSpPr>
              <a:cxnSpLocks/>
              <a:stCxn id="7" idx="3"/>
              <a:endCxn id="8" idx="1"/>
            </p:cNvCxnSpPr>
            <p:nvPr/>
          </p:nvCxnSpPr>
          <p:spPr>
            <a:xfrm>
              <a:off x="6873765" y="3027797"/>
              <a:ext cx="596816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Curved Connector 33"/>
            <p:cNvCxnSpPr>
              <a:cxnSpLocks/>
              <a:stCxn id="8" idx="2"/>
              <a:endCxn id="7" idx="2"/>
            </p:cNvCxnSpPr>
            <p:nvPr/>
          </p:nvCxnSpPr>
          <p:spPr>
            <a:xfrm rot="5400000">
              <a:off x="7167146" y="2844896"/>
              <a:ext cx="12700" cy="2344231"/>
            </a:xfrm>
            <a:prstGeom prst="curvedConnector3">
              <a:avLst>
                <a:gd name="adj1" fmla="val 1800000"/>
              </a:avLst>
            </a:prstGeom>
            <a:ln>
              <a:headEnd type="stealth"/>
              <a:tailEnd type="stealth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Curved Connector 35"/>
            <p:cNvCxnSpPr>
              <a:stCxn id="8" idx="2"/>
              <a:endCxn id="6" idx="2"/>
            </p:cNvCxnSpPr>
            <p:nvPr/>
          </p:nvCxnSpPr>
          <p:spPr>
            <a:xfrm rot="5400000">
              <a:off x="5984975" y="1662725"/>
              <a:ext cx="12700" cy="4708572"/>
            </a:xfrm>
            <a:prstGeom prst="curvedConnector3">
              <a:avLst>
                <a:gd name="adj1" fmla="val 6567567"/>
              </a:avLst>
            </a:prstGeom>
            <a:ln>
              <a:headEnd type="stealth"/>
              <a:tailEnd type="stealth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Curved Connector 38"/>
            <p:cNvCxnSpPr>
              <a:stCxn id="8" idx="2"/>
              <a:endCxn id="5" idx="2"/>
            </p:cNvCxnSpPr>
            <p:nvPr/>
          </p:nvCxnSpPr>
          <p:spPr>
            <a:xfrm rot="5400000">
              <a:off x="4807832" y="485582"/>
              <a:ext cx="12700" cy="7062858"/>
            </a:xfrm>
            <a:prstGeom prst="curvedConnector3">
              <a:avLst>
                <a:gd name="adj1" fmla="val 15129724"/>
              </a:avLst>
            </a:prstGeom>
            <a:ln>
              <a:headEnd type="stealth"/>
              <a:tailEnd type="stealth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9" name="Rounded Rectangle 8"/>
            <p:cNvSpPr/>
            <p:nvPr/>
          </p:nvSpPr>
          <p:spPr>
            <a:xfrm>
              <a:off x="9824866" y="2038582"/>
              <a:ext cx="1737360" cy="1978429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Insight </a:t>
              </a:r>
            </a:p>
            <a:p>
              <a:pPr algn="ctr"/>
              <a:r>
                <a:rPr lang="en-US" b="1" dirty="0"/>
                <a:t>&amp; </a:t>
              </a:r>
            </a:p>
            <a:p>
              <a:pPr algn="ctr"/>
              <a:r>
                <a:rPr lang="en-US" b="1" dirty="0"/>
                <a:t>Policy Decision</a:t>
              </a:r>
            </a:p>
          </p:txBody>
        </p:sp>
        <p:cxnSp>
          <p:nvCxnSpPr>
            <p:cNvPr id="43" name="Straight Arrow Connector 42"/>
            <p:cNvCxnSpPr>
              <a:stCxn id="8" idx="3"/>
              <a:endCxn id="9" idx="1"/>
            </p:cNvCxnSpPr>
            <p:nvPr/>
          </p:nvCxnSpPr>
          <p:spPr>
            <a:xfrm>
              <a:off x="9207941" y="3027797"/>
              <a:ext cx="616925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Curved Connector 45"/>
            <p:cNvCxnSpPr>
              <a:stCxn id="9" idx="2"/>
              <a:endCxn id="8" idx="2"/>
            </p:cNvCxnSpPr>
            <p:nvPr/>
          </p:nvCxnSpPr>
          <p:spPr>
            <a:xfrm rot="5400000">
              <a:off x="9516404" y="2839869"/>
              <a:ext cx="12700" cy="2354285"/>
            </a:xfrm>
            <a:prstGeom prst="curvedConnector3">
              <a:avLst>
                <a:gd name="adj1" fmla="val 1800000"/>
              </a:avLst>
            </a:prstGeom>
            <a:ln>
              <a:headEnd type="stealth"/>
              <a:tailEnd type="stealth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Curved Connector 47"/>
            <p:cNvCxnSpPr>
              <a:cxnSpLocks/>
              <a:stCxn id="9" idx="2"/>
              <a:endCxn id="7" idx="2"/>
            </p:cNvCxnSpPr>
            <p:nvPr/>
          </p:nvCxnSpPr>
          <p:spPr>
            <a:xfrm rot="5400000">
              <a:off x="8344288" y="1667753"/>
              <a:ext cx="12700" cy="4698516"/>
            </a:xfrm>
            <a:prstGeom prst="curvedConnector3">
              <a:avLst>
                <a:gd name="adj1" fmla="val 7427583"/>
              </a:avLst>
            </a:prstGeom>
            <a:ln>
              <a:headEnd type="stealth"/>
              <a:tailEnd type="stealth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Curved Connector 50"/>
            <p:cNvCxnSpPr>
              <a:stCxn id="9" idx="2"/>
              <a:endCxn id="6" idx="2"/>
            </p:cNvCxnSpPr>
            <p:nvPr/>
          </p:nvCxnSpPr>
          <p:spPr>
            <a:xfrm rot="5400000">
              <a:off x="7162118" y="485583"/>
              <a:ext cx="12700" cy="7062857"/>
            </a:xfrm>
            <a:prstGeom prst="curvedConnector3">
              <a:avLst>
                <a:gd name="adj1" fmla="val 12697299"/>
              </a:avLst>
            </a:prstGeom>
            <a:ln>
              <a:headEnd type="stealth"/>
              <a:tailEnd type="stealth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Curved Connector 53"/>
            <p:cNvCxnSpPr>
              <a:stCxn id="9" idx="2"/>
              <a:endCxn id="5" idx="2"/>
            </p:cNvCxnSpPr>
            <p:nvPr/>
          </p:nvCxnSpPr>
          <p:spPr>
            <a:xfrm rot="5400000">
              <a:off x="5984975" y="-691560"/>
              <a:ext cx="12700" cy="9417143"/>
            </a:xfrm>
            <a:prstGeom prst="curvedConnector3">
              <a:avLst>
                <a:gd name="adj1" fmla="val 20967567"/>
              </a:avLst>
            </a:prstGeom>
            <a:ln>
              <a:headEnd type="stealth"/>
              <a:tailEnd type="stealth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2" name="Right Arrow 11">
            <a:extLst>
              <a:ext uri="{FF2B5EF4-FFF2-40B4-BE49-F238E27FC236}">
                <a16:creationId xmlns:a16="http://schemas.microsoft.com/office/drawing/2014/main" id="{BEB9FB29-8B1F-5446-BDDA-7E0E3CF2014C}"/>
              </a:ext>
            </a:extLst>
          </p:cNvPr>
          <p:cNvSpPr/>
          <p:nvPr/>
        </p:nvSpPr>
        <p:spPr>
          <a:xfrm rot="18763181">
            <a:off x="1846421" y="3745840"/>
            <a:ext cx="1881166" cy="678446"/>
          </a:xfrm>
          <a:prstGeom prst="rightArrow">
            <a:avLst>
              <a:gd name="adj1" fmla="val 50000"/>
              <a:gd name="adj2" fmla="val 98486"/>
            </a:avLst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sz="2000" b="1" dirty="0">
                <a:solidFill>
                  <a:srgbClr val="215C4E"/>
                </a:solidFill>
              </a:rPr>
              <a:t>Today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38C008A-7CB9-4C6D-A1E6-6D9F12F1B5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9108BD-1B63-5E42-A3EF-D85B2E21F76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8463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609600" y="1803788"/>
            <a:ext cx="10950971" cy="4322377"/>
          </a:xfrm>
        </p:spPr>
        <p:txBody>
          <a:bodyPr>
            <a:normAutofit/>
          </a:bodyPr>
          <a:lstStyle/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en-US" sz="2400" b="1" dirty="0"/>
              <a:t>Data Integration</a:t>
            </a: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en-US" sz="2400" dirty="0"/>
              <a:t>Data Quality Issues</a:t>
            </a: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en-US" sz="2400" b="1" dirty="0">
                <a:solidFill>
                  <a:srgbClr val="215C4E"/>
                </a:solidFill>
              </a:rPr>
              <a:t>Data Cleaning</a:t>
            </a:r>
          </a:p>
          <a:p>
            <a:pPr marL="854075" lvl="1" indent="-342900">
              <a:lnSpc>
                <a:spcPct val="150000"/>
              </a:lnSpc>
              <a:buFont typeface="Arial" charset="0"/>
              <a:buChar char="•"/>
            </a:pPr>
            <a:r>
              <a:rPr lang="en-US" sz="2400" dirty="0"/>
              <a:t>Outlier Detection</a:t>
            </a:r>
          </a:p>
          <a:p>
            <a:pPr marL="854075" lvl="1" indent="-342900">
              <a:lnSpc>
                <a:spcPct val="150000"/>
              </a:lnSpc>
              <a:buFont typeface="Arial" charset="0"/>
              <a:buChar char="•"/>
            </a:pPr>
            <a:r>
              <a:rPr lang="en-US" sz="2400" b="1" dirty="0">
                <a:solidFill>
                  <a:srgbClr val="215C4E"/>
                </a:solidFill>
              </a:rPr>
              <a:t>Entity Resolution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790140F-05AF-6A4C-934E-4D58D9A60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36878916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 Cleaning: Entity Resolution (ER)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sz="2400" dirty="0"/>
              <a:t>Content from: </a:t>
            </a:r>
            <a:r>
              <a:rPr lang="en-US" sz="2400" dirty="0">
                <a:hlinkClick r:id="rId3"/>
              </a:rPr>
              <a:t>Entity Resolution Tutorial</a:t>
            </a:r>
            <a:r>
              <a:rPr lang="en-US" sz="2400" dirty="0"/>
              <a:t>, VLDB 2012.</a:t>
            </a:r>
          </a:p>
          <a:p>
            <a:endParaRPr lang="en-US" sz="2400" dirty="0"/>
          </a:p>
          <a:p>
            <a:r>
              <a:rPr lang="en-US" sz="2400" b="1" dirty="0">
                <a:solidFill>
                  <a:srgbClr val="215C4E"/>
                </a:solidFill>
              </a:rPr>
              <a:t>Goal: </a:t>
            </a:r>
            <a:r>
              <a:rPr lang="en-US" sz="2400" b="1" dirty="0"/>
              <a:t>Identify different manifestations of the same real world object</a:t>
            </a:r>
            <a:r>
              <a:rPr lang="en-US" sz="2400" dirty="0"/>
              <a:t>.</a:t>
            </a:r>
          </a:p>
          <a:p>
            <a:pPr lvl="1"/>
            <a:r>
              <a:rPr lang="en-US" sz="2400" dirty="0"/>
              <a:t>Also called: identity reconciliation, record linkage, deduplication, fuzzy matching, Object consolidation, Coreference resolution, and several others (ER has an ER problem…).</a:t>
            </a:r>
          </a:p>
          <a:p>
            <a:pPr lvl="1"/>
            <a:endParaRPr lang="en-US" sz="2400" dirty="0"/>
          </a:p>
          <a:p>
            <a:r>
              <a:rPr lang="en-US" sz="2400" dirty="0"/>
              <a:t>Motivating Examples ???? </a:t>
            </a:r>
            <a:endParaRPr lang="en-US" sz="2400" dirty="0">
              <a:solidFill>
                <a:schemeClr val="tx2"/>
              </a:solidFill>
            </a:endParaRPr>
          </a:p>
          <a:p>
            <a:pPr lvl="1"/>
            <a:r>
              <a:rPr lang="en-US" sz="2400" dirty="0"/>
              <a:t>Postal addresses</a:t>
            </a:r>
          </a:p>
          <a:p>
            <a:pPr lvl="1"/>
            <a:r>
              <a:rPr lang="en-US" sz="2400" dirty="0"/>
              <a:t>Entity recognition in NLP/Information Extraction</a:t>
            </a:r>
          </a:p>
          <a:p>
            <a:pPr lvl="1"/>
            <a:r>
              <a:rPr lang="en-US" sz="2400" dirty="0"/>
              <a:t>Identifying companies in financial records</a:t>
            </a:r>
          </a:p>
          <a:p>
            <a:pPr lvl="1"/>
            <a:r>
              <a:rPr lang="en-US" sz="2400" dirty="0"/>
              <a:t>Comparison shopping</a:t>
            </a:r>
          </a:p>
          <a:p>
            <a:pPr lvl="1"/>
            <a:r>
              <a:rPr lang="en-US" sz="2400" dirty="0"/>
              <a:t>Author disambiguation in citation data</a:t>
            </a:r>
          </a:p>
          <a:p>
            <a:pPr lvl="1"/>
            <a:r>
              <a:rPr lang="en-US" sz="2400" dirty="0"/>
              <a:t>Connecting up accounts on online networks</a:t>
            </a:r>
          </a:p>
          <a:p>
            <a:pPr lvl="1"/>
            <a:r>
              <a:rPr lang="en-US" sz="2400" dirty="0"/>
              <a:t>Crime/Fraud Detection</a:t>
            </a:r>
          </a:p>
          <a:p>
            <a:pPr lvl="1"/>
            <a:r>
              <a:rPr lang="en-US" sz="2400" dirty="0"/>
              <a:t>Census</a:t>
            </a:r>
          </a:p>
          <a:p>
            <a:pPr lvl="1"/>
            <a:r>
              <a:rPr lang="en-US" sz="2400" dirty="0"/>
              <a:t>...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0486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 bldLvl="2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609600" y="1524318"/>
            <a:ext cx="9397746" cy="511359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Important to correctly identify references.</a:t>
            </a:r>
          </a:p>
          <a:p>
            <a:pPr lvl="1"/>
            <a:r>
              <a:rPr lang="en-US" dirty="0"/>
              <a:t>Often actions taken based on extracted data.</a:t>
            </a:r>
          </a:p>
          <a:p>
            <a:pPr lvl="1"/>
            <a:r>
              <a:rPr lang="en-US" dirty="0"/>
              <a:t>Cleaning up data by entity resolution can show structure that may not be apparent before.</a:t>
            </a:r>
          </a:p>
          <a:p>
            <a:pPr lvl="1"/>
            <a:endParaRPr lang="en-US" dirty="0"/>
          </a:p>
          <a:p>
            <a:r>
              <a:rPr lang="en-US" b="1" dirty="0"/>
              <a:t>Challenges.</a:t>
            </a:r>
          </a:p>
          <a:p>
            <a:pPr lvl="1"/>
            <a:r>
              <a:rPr lang="en-US" dirty="0"/>
              <a:t>Such data is naturally ambiguous (e.g., names, postal addresses).</a:t>
            </a:r>
          </a:p>
          <a:p>
            <a:pPr lvl="1"/>
            <a:r>
              <a:rPr lang="en-US" dirty="0"/>
              <a:t>Abbreviations/data truncation.</a:t>
            </a:r>
          </a:p>
          <a:p>
            <a:pPr lvl="1"/>
            <a:r>
              <a:rPr lang="en-US" dirty="0"/>
              <a:t>Data entry errors, Missing values, Data formatting issues complicate the problem.</a:t>
            </a:r>
          </a:p>
          <a:p>
            <a:pPr lvl="1"/>
            <a:r>
              <a:rPr lang="en-US" dirty="0"/>
              <a:t>Heterogeneous data from many diverse sources.</a:t>
            </a:r>
          </a:p>
          <a:p>
            <a:endParaRPr lang="en-US" dirty="0"/>
          </a:p>
          <a:p>
            <a:r>
              <a:rPr lang="en-US" b="1" dirty="0">
                <a:solidFill>
                  <a:srgbClr val="215C4E"/>
                </a:solidFill>
              </a:rPr>
              <a:t>No magic bullet here !!</a:t>
            </a:r>
          </a:p>
          <a:p>
            <a:pPr lvl="1"/>
            <a:r>
              <a:rPr lang="en-US" dirty="0"/>
              <a:t>Approaches fairly domain-specific.</a:t>
            </a:r>
          </a:p>
          <a:p>
            <a:pPr lvl="1"/>
            <a:r>
              <a:rPr lang="en-US" dirty="0"/>
              <a:t>Be prepared to do a fair amount of manual work.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5CB04D9-5A97-F546-9ABE-58461868C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Cleaning: Entity Resolution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67592DF-15E3-8F4D-A8E6-BA344C105E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4914" y="55626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39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609601" y="1752601"/>
            <a:ext cx="7628466" cy="4373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15C4E"/>
                </a:solidFill>
              </a:rPr>
              <a:t>Setup.</a:t>
            </a:r>
          </a:p>
          <a:p>
            <a:pPr lvl="1"/>
            <a:r>
              <a:rPr lang="en-US" dirty="0"/>
              <a:t>Real world: there are entities (people, addresses, businesses).</a:t>
            </a:r>
          </a:p>
          <a:p>
            <a:pPr lvl="1"/>
            <a:r>
              <a:rPr lang="en-US" dirty="0"/>
              <a:t>We have a large collection of noisy, ambiguous "references" to those entities (also called "mentions").</a:t>
            </a:r>
          </a:p>
          <a:p>
            <a:pPr lvl="1"/>
            <a:r>
              <a:rPr lang="en-US" dirty="0"/>
              <a:t>Somewhat different techniques, but a lot of similarities.</a:t>
            </a:r>
          </a:p>
          <a:p>
            <a:pPr lvl="1"/>
            <a:endParaRPr lang="en-US" dirty="0"/>
          </a:p>
          <a:p>
            <a:r>
              <a:rPr lang="en-US" b="1" dirty="0">
                <a:solidFill>
                  <a:srgbClr val="215C4E"/>
                </a:solidFill>
              </a:rPr>
              <a:t>Deduplication.</a:t>
            </a:r>
          </a:p>
          <a:p>
            <a:pPr lvl="1"/>
            <a:r>
              <a:rPr lang="en-US" dirty="0"/>
              <a:t>Cluster records/mentions that correspond to the same entity</a:t>
            </a:r>
          </a:p>
          <a:p>
            <a:pPr lvl="1"/>
            <a:r>
              <a:rPr lang="en-US" dirty="0"/>
              <a:t>Choose/construct a cluster representative</a:t>
            </a:r>
          </a:p>
          <a:p>
            <a:pPr lvl="2"/>
            <a:r>
              <a:rPr lang="en-US" dirty="0"/>
              <a:t>This is in itself a non-trivial task (e.g., averaging may work for numerical attributes, but what about string attributes?)</a:t>
            </a:r>
          </a:p>
          <a:p>
            <a:endParaRPr lang="en-US" dirty="0"/>
          </a:p>
        </p:txBody>
      </p:sp>
      <p:pic>
        <p:nvPicPr>
          <p:cNvPr id="17410" name="Picture 2" descr="https://github.com/umddb/datascience-fall14/raw/master/lecture-notes/multimedia/er-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45223" y="3632200"/>
            <a:ext cx="3612861" cy="1842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17FEDACE-FD48-4E42-8F58-BF53AAE2BD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Entity Resolution: Three Slightly Different Problems</a:t>
            </a:r>
          </a:p>
        </p:txBody>
      </p:sp>
    </p:spTree>
    <p:extLst>
      <p:ext uri="{BB962C8B-B14F-4D97-AF65-F5344CB8AC3E}">
        <p14:creationId xmlns:p14="http://schemas.microsoft.com/office/powerpoint/2010/main" val="1485625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 bldLvl="2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609601" y="1752601"/>
            <a:ext cx="7628466" cy="4373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15C4E"/>
                </a:solidFill>
              </a:rPr>
              <a:t>Setup.</a:t>
            </a:r>
          </a:p>
          <a:p>
            <a:pPr lvl="1"/>
            <a:r>
              <a:rPr lang="en-US" dirty="0"/>
              <a:t>Real world: there are entities (people, addresses, businesses)</a:t>
            </a:r>
          </a:p>
          <a:p>
            <a:pPr lvl="1"/>
            <a:r>
              <a:rPr lang="en-US" dirty="0"/>
              <a:t>We have a large collection of noisy, ambiguous "references" to those entities (also called "mentions")</a:t>
            </a:r>
          </a:p>
          <a:p>
            <a:pPr lvl="1"/>
            <a:r>
              <a:rPr lang="en-US" dirty="0"/>
              <a:t>Somewhat different techniques, but a lot of similarities.</a:t>
            </a:r>
          </a:p>
          <a:p>
            <a:pPr lvl="1"/>
            <a:endParaRPr lang="en-US" dirty="0"/>
          </a:p>
          <a:p>
            <a:r>
              <a:rPr lang="en-US" b="1" dirty="0">
                <a:solidFill>
                  <a:srgbClr val="215C4E"/>
                </a:solidFill>
              </a:rPr>
              <a:t>Record Linkage.</a:t>
            </a:r>
          </a:p>
          <a:p>
            <a:pPr lvl="1"/>
            <a:r>
              <a:rPr lang="en-US" dirty="0"/>
              <a:t>Match records across two different databases (e.g., two social networks, or financial records w/ campaign donations).</a:t>
            </a:r>
          </a:p>
          <a:p>
            <a:pPr lvl="1"/>
            <a:r>
              <a:rPr lang="en-US" dirty="0"/>
              <a:t>Typically assume that the two databases are fairly clean.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7FEDACE-FD48-4E42-8F58-BF53AAE2BD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Entity Resolution: Three Slightly Different Problems</a:t>
            </a:r>
          </a:p>
        </p:txBody>
      </p:sp>
      <p:pic>
        <p:nvPicPr>
          <p:cNvPr id="5" name="Picture 2" descr="https://github.com/umddb/datascience-fall14/raw/master/lecture-notes/multimedia/er-2.png">
            <a:extLst>
              <a:ext uri="{FF2B5EF4-FFF2-40B4-BE49-F238E27FC236}">
                <a16:creationId xmlns:a16="http://schemas.microsoft.com/office/drawing/2014/main" id="{B2D84B67-4E47-0C4C-B7EE-48F00DFCE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82548" y="2840257"/>
            <a:ext cx="3573390" cy="1977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865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609601" y="1752601"/>
            <a:ext cx="7628466" cy="4373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15C4E"/>
                </a:solidFill>
              </a:rPr>
              <a:t>Setup.</a:t>
            </a:r>
          </a:p>
          <a:p>
            <a:pPr lvl="1"/>
            <a:r>
              <a:rPr lang="en-US" dirty="0"/>
              <a:t>Real world: there are entities (people, addresses, businesses)</a:t>
            </a:r>
          </a:p>
          <a:p>
            <a:pPr lvl="1"/>
            <a:r>
              <a:rPr lang="en-US" dirty="0"/>
              <a:t>We have a large collection of noisy, ambiguous "references" to those entities (also called "mentions")</a:t>
            </a:r>
          </a:p>
          <a:p>
            <a:pPr lvl="1"/>
            <a:r>
              <a:rPr lang="en-US" dirty="0"/>
              <a:t>Somewhat different techniques, but a lot of similarities.</a:t>
            </a:r>
          </a:p>
          <a:p>
            <a:pPr lvl="1"/>
            <a:endParaRPr lang="en-US" dirty="0"/>
          </a:p>
          <a:p>
            <a:r>
              <a:rPr lang="en-US" b="1" dirty="0">
                <a:solidFill>
                  <a:srgbClr val="215C4E"/>
                </a:solidFill>
              </a:rPr>
              <a:t>Reference Matching.</a:t>
            </a:r>
          </a:p>
          <a:p>
            <a:pPr lvl="1"/>
            <a:r>
              <a:rPr lang="en-US" dirty="0"/>
              <a:t>Match "references" to clean records in a reference table.</a:t>
            </a:r>
          </a:p>
          <a:p>
            <a:pPr lvl="1"/>
            <a:r>
              <a:rPr lang="en-US" dirty="0"/>
              <a:t>Commonly comes up in "entity recognition" (e.g., matching newspaper article mentions to names of people).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7FEDACE-FD48-4E42-8F58-BF53AAE2BD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Entity Resolution: Three Slightly Different Problems</a:t>
            </a:r>
          </a:p>
        </p:txBody>
      </p:sp>
      <p:pic>
        <p:nvPicPr>
          <p:cNvPr id="6" name="Picture 2" descr="https://github.com/umddb/datascience-fall14/raw/master/lecture-notes/multimedia/er-3.png">
            <a:extLst>
              <a:ext uri="{FF2B5EF4-FFF2-40B4-BE49-F238E27FC236}">
                <a16:creationId xmlns:a16="http://schemas.microsoft.com/office/drawing/2014/main" id="{66ACE5EA-B227-F14F-BA5A-D29010E75A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38067" y="2737423"/>
            <a:ext cx="3743130" cy="2046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0605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Entity Resolution: Data Matching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609600" y="1557867"/>
            <a:ext cx="8351520" cy="5168055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rgbClr val="215C4E"/>
                </a:solidFill>
              </a:rPr>
              <a:t>Book Ref: Data Matching; P. Christen; 2012 (Springer).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dirty="0"/>
              <a:t>Key issues is finding similarities between two references – </a:t>
            </a:r>
            <a:br>
              <a:rPr lang="en-US" dirty="0"/>
            </a:br>
            <a:r>
              <a:rPr lang="en-US" b="1" dirty="0">
                <a:solidFill>
                  <a:srgbClr val="215C4E"/>
                </a:solidFill>
              </a:rPr>
              <a:t>but what function?</a:t>
            </a:r>
          </a:p>
          <a:p>
            <a:pPr marL="346075" lvl="1" indent="0">
              <a:buNone/>
            </a:pPr>
            <a:endParaRPr lang="en-US" dirty="0"/>
          </a:p>
          <a:p>
            <a:r>
              <a:rPr lang="en-US" dirty="0"/>
              <a:t>Edit Distance Functions:</a:t>
            </a:r>
          </a:p>
          <a:p>
            <a:pPr lvl="1"/>
            <a:r>
              <a:rPr lang="en-US" b="1" dirty="0" err="1"/>
              <a:t>Levenstein</a:t>
            </a:r>
            <a:r>
              <a:rPr lang="en-US" b="1" dirty="0"/>
              <a:t> Distance</a:t>
            </a:r>
            <a:r>
              <a:rPr lang="en-US" dirty="0"/>
              <a:t>. min number of changes to go from one reference to another.</a:t>
            </a:r>
          </a:p>
          <a:p>
            <a:pPr lvl="1"/>
            <a:r>
              <a:rPr lang="en-US" dirty="0"/>
              <a:t>Lots of variants (weights) and not cheap to compute. </a:t>
            </a:r>
          </a:p>
          <a:p>
            <a:r>
              <a:rPr lang="en-US" dirty="0"/>
              <a:t>Set Similarity:</a:t>
            </a:r>
          </a:p>
          <a:p>
            <a:pPr lvl="1"/>
            <a:r>
              <a:rPr lang="en-US" dirty="0"/>
              <a:t>Some function of intersection size and union size. </a:t>
            </a:r>
          </a:p>
          <a:p>
            <a:pPr lvl="1"/>
            <a:r>
              <a:rPr lang="en-US" b="1" dirty="0"/>
              <a:t>Jaccard Distance</a:t>
            </a:r>
            <a:r>
              <a:rPr lang="en-US" dirty="0"/>
              <a:t> = size of intersection/size of union</a:t>
            </a:r>
          </a:p>
          <a:p>
            <a:endParaRPr lang="en-US" dirty="0"/>
          </a:p>
          <a:p>
            <a:r>
              <a:rPr lang="en-US" dirty="0"/>
              <a:t>Vector Similarity</a:t>
            </a:r>
          </a:p>
          <a:p>
            <a:pPr lvl="1"/>
            <a:r>
              <a:rPr lang="en-US" dirty="0"/>
              <a:t>Cosine similarity – </a:t>
            </a:r>
            <a:r>
              <a:rPr lang="en-US" dirty="0">
                <a:solidFill>
                  <a:schemeClr val="tx2"/>
                </a:solidFill>
              </a:rPr>
              <a:t>we’ll talk about this much more in NLP lectures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3DB589C-227A-634B-B21B-0949434065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6494" y="888275"/>
            <a:ext cx="3746818" cy="28130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D3EFD05-B1CB-114D-BFAB-13DA37AF45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6389" y="4103172"/>
            <a:ext cx="3866923" cy="1940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813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Entity Resolution: Data Matching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609600" y="1803788"/>
            <a:ext cx="8987246" cy="4322377"/>
          </a:xfrm>
        </p:spPr>
        <p:txBody>
          <a:bodyPr>
            <a:noAutofit/>
          </a:bodyPr>
          <a:lstStyle/>
          <a:p>
            <a:r>
              <a:rPr lang="en-US" dirty="0"/>
              <a:t>For Words: n-grams</a:t>
            </a:r>
          </a:p>
          <a:p>
            <a:pPr lvl="1"/>
            <a:r>
              <a:rPr lang="en-US" dirty="0"/>
              <a:t>Find all length-n substrings in each string.</a:t>
            </a:r>
          </a:p>
          <a:p>
            <a:pPr lvl="1"/>
            <a:r>
              <a:rPr lang="en-US" dirty="0"/>
              <a:t>Use set/vector similarity on the resulting set.</a:t>
            </a:r>
          </a:p>
          <a:p>
            <a:pPr lvl="1"/>
            <a:r>
              <a:rPr lang="en-US" dirty="0"/>
              <a:t>Combine with edit-distance metrics.</a:t>
            </a:r>
          </a:p>
          <a:p>
            <a:r>
              <a:rPr lang="en-US" dirty="0"/>
              <a:t>May need to use Translation Tables.</a:t>
            </a:r>
          </a:p>
          <a:p>
            <a:pPr lvl="1"/>
            <a:r>
              <a:rPr lang="en-US" dirty="0"/>
              <a:t>To handle abbreviations, nicknames, other synonyms</a:t>
            </a:r>
          </a:p>
          <a:p>
            <a:endParaRPr lang="en-US" dirty="0">
              <a:hlinkClick r:id="rId3"/>
            </a:endParaRPr>
          </a:p>
          <a:p>
            <a:r>
              <a:rPr lang="en-US" dirty="0">
                <a:hlinkClick r:id="rId3"/>
              </a:rPr>
              <a:t>Soundex</a:t>
            </a:r>
            <a:r>
              <a:rPr lang="en-US" dirty="0"/>
              <a:t>: Phonetic Similarity Metric.</a:t>
            </a:r>
          </a:p>
          <a:p>
            <a:pPr lvl="1"/>
            <a:r>
              <a:rPr lang="en-US" dirty="0"/>
              <a:t>Homophones should be encoded the same so spelling errors can be handled, e.g., Robert and Rupert get assigned the same code (R163), but Rubin yields R150.</a:t>
            </a:r>
          </a:p>
          <a:p>
            <a:pPr lvl="1"/>
            <a:endParaRPr lang="en-US" dirty="0"/>
          </a:p>
          <a:p>
            <a:r>
              <a:rPr lang="en-US" dirty="0"/>
              <a:t>Different types of data requires more domain-specific functions</a:t>
            </a:r>
          </a:p>
          <a:p>
            <a:pPr lvl="1"/>
            <a:r>
              <a:rPr lang="en-US" dirty="0"/>
              <a:t>E.g., geographical locations, postal addresses, XML documents, etc.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1B3B2A9-7070-A64E-9329-9B7D3C949E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8887" y="1022350"/>
            <a:ext cx="5381431" cy="2214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380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609601" y="1591732"/>
            <a:ext cx="4423953" cy="4534431"/>
          </a:xfrm>
        </p:spPr>
        <p:txBody>
          <a:bodyPr/>
          <a:lstStyle/>
          <a:p>
            <a:r>
              <a:rPr lang="en-US" b="1" dirty="0">
                <a:solidFill>
                  <a:srgbClr val="215C4E"/>
                </a:solidFill>
              </a:rPr>
              <a:t>Threshold Method.</a:t>
            </a:r>
          </a:p>
          <a:p>
            <a:pPr lvl="1"/>
            <a:r>
              <a:rPr lang="en-US" dirty="0"/>
              <a:t>If the distance below some number, the two references are assumed to be equal</a:t>
            </a:r>
          </a:p>
          <a:p>
            <a:pPr lvl="1"/>
            <a:r>
              <a:rPr lang="en-US" dirty="0"/>
              <a:t>May review borderline matches manually</a:t>
            </a:r>
          </a:p>
          <a:p>
            <a:pPr lvl="1"/>
            <a:endParaRPr lang="en-US" dirty="0"/>
          </a:p>
          <a:p>
            <a:r>
              <a:rPr lang="en-US" dirty="0"/>
              <a:t>Can be generalized to rule-based:</a:t>
            </a:r>
          </a:p>
          <a:p>
            <a:pPr lvl="1"/>
            <a:r>
              <a:rPr lang="en-US" dirty="0"/>
              <a:t>Example from Christen, 2012</a:t>
            </a:r>
          </a:p>
        </p:txBody>
      </p:sp>
      <p:pic>
        <p:nvPicPr>
          <p:cNvPr id="22530" name="Picture 2" descr="https://github.com/umddb/datascience-fall14/raw/master/lecture-notes/multimedia/er-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04410" y="1591732"/>
            <a:ext cx="6049721" cy="3176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724CB3F5-C97E-F941-B0D8-7EB76C603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Entity Resolution: Algorithms</a:t>
            </a:r>
          </a:p>
        </p:txBody>
      </p:sp>
    </p:spTree>
    <p:extLst>
      <p:ext uri="{BB962C8B-B14F-4D97-AF65-F5344CB8AC3E}">
        <p14:creationId xmlns:p14="http://schemas.microsoft.com/office/powerpoint/2010/main" val="2753682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Entity Resolution: Algorithms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>
                <a:solidFill>
                  <a:srgbClr val="215C4E"/>
                </a:solidFill>
              </a:rPr>
              <a:t>Threshold + Weights:</a:t>
            </a:r>
            <a:r>
              <a:rPr lang="en-US" dirty="0"/>
              <a:t> May want to give more weight to matches involving rarer words.</a:t>
            </a:r>
          </a:p>
          <a:p>
            <a:pPr lvl="1"/>
            <a:r>
              <a:rPr lang="en-US" dirty="0"/>
              <a:t>More naturally applicable to record linkage problem.</a:t>
            </a:r>
          </a:p>
          <a:p>
            <a:pPr lvl="1"/>
            <a:r>
              <a:rPr lang="en-US" dirty="0"/>
              <a:t>If two records match on a rare name like "</a:t>
            </a:r>
            <a:r>
              <a:rPr lang="en-US" dirty="0" err="1"/>
              <a:t>Machanavajjhala</a:t>
            </a:r>
            <a:r>
              <a:rPr lang="en-US" dirty="0"/>
              <a:t>", they are likely to be a match.</a:t>
            </a:r>
          </a:p>
          <a:p>
            <a:pPr lvl="1"/>
            <a:r>
              <a:rPr lang="en-US" dirty="0"/>
              <a:t>Can formalize this as "probabilistic record linkage”.</a:t>
            </a:r>
          </a:p>
          <a:p>
            <a:endParaRPr lang="en-US" dirty="0"/>
          </a:p>
          <a:p>
            <a:r>
              <a:rPr lang="en-US" b="1" dirty="0">
                <a:solidFill>
                  <a:srgbClr val="215C4E"/>
                </a:solidFill>
              </a:rPr>
              <a:t>Constraints:</a:t>
            </a:r>
            <a:r>
              <a:rPr lang="en-US" dirty="0"/>
              <a:t> May need to be satisfied, but can also be used to find matches.</a:t>
            </a:r>
          </a:p>
          <a:p>
            <a:pPr lvl="1"/>
            <a:r>
              <a:rPr lang="en-US" dirty="0"/>
              <a:t>We often have constraints on the matching possibilities:</a:t>
            </a:r>
          </a:p>
          <a:p>
            <a:pPr lvl="1"/>
            <a:r>
              <a:rPr lang="en-US" b="1" dirty="0"/>
              <a:t>Transitivity:</a:t>
            </a:r>
            <a:r>
              <a:rPr lang="en-US" dirty="0"/>
              <a:t> M1 and M2 match, and M2 and M3 match, and M1 and M3 must match</a:t>
            </a:r>
          </a:p>
          <a:p>
            <a:pPr lvl="1"/>
            <a:r>
              <a:rPr lang="en-US" dirty="0"/>
              <a:t>Exclusivity: M1 and M2 match --&gt; M3 cannot match with M2</a:t>
            </a:r>
          </a:p>
          <a:p>
            <a:pPr lvl="1"/>
            <a:r>
              <a:rPr lang="en-US" dirty="0"/>
              <a:t>Other types of constraints: </a:t>
            </a:r>
          </a:p>
          <a:p>
            <a:pPr lvl="2"/>
            <a:r>
              <a:rPr lang="en-US" dirty="0"/>
              <a:t>E.g., if two papers match, their venues must match</a:t>
            </a:r>
          </a:p>
        </p:txBody>
      </p:sp>
    </p:spTree>
    <p:extLst>
      <p:ext uri="{BB962C8B-B14F-4D97-AF65-F5344CB8AC3E}">
        <p14:creationId xmlns:p14="http://schemas.microsoft.com/office/powerpoint/2010/main" val="808922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 bldLvl="2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609600" y="1803788"/>
            <a:ext cx="8314267" cy="4322377"/>
          </a:xfrm>
        </p:spPr>
        <p:txBody>
          <a:bodyPr>
            <a:normAutofit fontScale="92500"/>
          </a:bodyPr>
          <a:lstStyle/>
          <a:p>
            <a:r>
              <a:rPr lang="en-US" b="1" dirty="0">
                <a:solidFill>
                  <a:srgbClr val="215C4E"/>
                </a:solidFill>
              </a:rPr>
              <a:t>Goal: Get data into a structured form suitable for analysis!</a:t>
            </a:r>
          </a:p>
          <a:p>
            <a:pPr lvl="1"/>
            <a:r>
              <a:rPr lang="en-US" dirty="0"/>
              <a:t>Variously called: data preparation, data munging, data curation.</a:t>
            </a:r>
          </a:p>
          <a:p>
            <a:pPr lvl="1"/>
            <a:r>
              <a:rPr lang="en-US" dirty="0"/>
              <a:t>Also often called ETL (Extract-Transform-Load) process.</a:t>
            </a:r>
          </a:p>
          <a:p>
            <a:r>
              <a:rPr lang="en-US" b="1" dirty="0"/>
              <a:t>Often the step where majority of time (80-90%) is spent.</a:t>
            </a:r>
          </a:p>
          <a:p>
            <a:r>
              <a:rPr lang="en-US" dirty="0"/>
              <a:t>Key Steps:</a:t>
            </a:r>
          </a:p>
          <a:p>
            <a:pPr lvl="1"/>
            <a:r>
              <a:rPr lang="en-US" b="1" dirty="0"/>
              <a:t>Scraping: </a:t>
            </a:r>
            <a:r>
              <a:rPr lang="en-US" dirty="0"/>
              <a:t>extracting information from e.g., webpages, spreadsheets.</a:t>
            </a:r>
          </a:p>
          <a:p>
            <a:pPr lvl="1"/>
            <a:r>
              <a:rPr lang="en-US" b="1" dirty="0"/>
              <a:t>Data Transformation: </a:t>
            </a:r>
            <a:r>
              <a:rPr lang="en-US" dirty="0"/>
              <a:t>to get it into the right structure.</a:t>
            </a:r>
          </a:p>
          <a:p>
            <a:pPr lvl="1"/>
            <a:r>
              <a:rPr lang="en-US" b="1" dirty="0"/>
              <a:t>Data Integration: </a:t>
            </a:r>
            <a:r>
              <a:rPr lang="en-US" dirty="0"/>
              <a:t>combine information from multiple sources.</a:t>
            </a:r>
          </a:p>
          <a:p>
            <a:pPr lvl="1"/>
            <a:r>
              <a:rPr lang="en-US" b="1" dirty="0"/>
              <a:t>Information Extraction: </a:t>
            </a:r>
            <a:r>
              <a:rPr lang="en-US" dirty="0"/>
              <a:t>extracting structured information from unstructured/text sources.</a:t>
            </a:r>
          </a:p>
          <a:p>
            <a:pPr lvl="1"/>
            <a:r>
              <a:rPr lang="en-US" b="1" dirty="0"/>
              <a:t>Data Cleaning: </a:t>
            </a:r>
            <a:r>
              <a:rPr lang="en-US" dirty="0"/>
              <a:t>remove inconsistencies/errors.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DD45BCA-3E3E-9B43-95C5-C14E274FB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F3DC3BD4-E939-2A45-A26E-FDC50293BA76}"/>
              </a:ext>
            </a:extLst>
          </p:cNvPr>
          <p:cNvSpPr/>
          <p:nvPr/>
        </p:nvSpPr>
        <p:spPr>
          <a:xfrm rot="20735015" flipH="1">
            <a:off x="8299343" y="1827036"/>
            <a:ext cx="2549472" cy="7224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Milestone 2!</a:t>
            </a:r>
          </a:p>
        </p:txBody>
      </p:sp>
    </p:spTree>
    <p:extLst>
      <p:ext uri="{BB962C8B-B14F-4D97-AF65-F5344CB8AC3E}">
        <p14:creationId xmlns:p14="http://schemas.microsoft.com/office/powerpoint/2010/main" val="3843943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  <p:bldP spid="7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Entity Resolution: Algorithms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609600" y="1803788"/>
            <a:ext cx="4441371" cy="4322377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15C4E"/>
                </a:solidFill>
              </a:rPr>
              <a:t>Clustering-based ER Techniques.</a:t>
            </a:r>
          </a:p>
          <a:p>
            <a:pPr lvl="1"/>
            <a:r>
              <a:rPr lang="en-US" dirty="0"/>
              <a:t>Deduplication is basically a clustering problem.</a:t>
            </a:r>
          </a:p>
          <a:p>
            <a:pPr lvl="1"/>
            <a:r>
              <a:rPr lang="en-US" dirty="0"/>
              <a:t>Can use clustering algorithms for this purpose.</a:t>
            </a:r>
          </a:p>
          <a:p>
            <a:pPr lvl="1"/>
            <a:r>
              <a:rPr lang="en-US" dirty="0"/>
              <a:t>But most clusters are very small (in fact of size = 1).</a:t>
            </a:r>
          </a:p>
          <a:p>
            <a:pPr lvl="1"/>
            <a:r>
              <a:rPr lang="en-US" dirty="0"/>
              <a:t>Some clustering algorithms are better suited for this, especially Agglomerative Clustering </a:t>
            </a:r>
          </a:p>
          <a:p>
            <a:pPr lvl="2"/>
            <a:r>
              <a:rPr lang="en-US" dirty="0"/>
              <a:t>Unlikely K-Means would work here.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151FFA2-DAC6-EA42-9C1F-01D81317AF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1794" y="1724296"/>
            <a:ext cx="5674117" cy="3191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182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 bldLvl="2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Entity Resolution: Algorithms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609600" y="1803788"/>
            <a:ext cx="4981303" cy="4322377"/>
          </a:xfrm>
        </p:spPr>
        <p:txBody>
          <a:bodyPr/>
          <a:lstStyle/>
          <a:p>
            <a:r>
              <a:rPr lang="en-US" b="1" dirty="0">
                <a:solidFill>
                  <a:srgbClr val="215C4E"/>
                </a:solidFill>
              </a:rPr>
              <a:t>Crowdsourcing.</a:t>
            </a:r>
          </a:p>
          <a:p>
            <a:pPr lvl="1"/>
            <a:r>
              <a:rPr lang="en-US" dirty="0"/>
              <a:t>Humans are often better at this task.</a:t>
            </a:r>
          </a:p>
          <a:p>
            <a:pPr lvl="1"/>
            <a:r>
              <a:rPr lang="en-US" dirty="0"/>
              <a:t>Can use one of the crowdsourcing mechanisms (e.g., Mechanical Turk) for getting human input on the difficult pairs.</a:t>
            </a:r>
          </a:p>
          <a:p>
            <a:pPr lvl="1"/>
            <a:r>
              <a:rPr lang="en-US" dirty="0"/>
              <a:t>Quite heavily used commercially (e.g., to disambiguate products, restaurants, etc.).</a:t>
            </a:r>
          </a:p>
        </p:txBody>
      </p:sp>
    </p:spTree>
    <p:extLst>
      <p:ext uri="{BB962C8B-B14F-4D97-AF65-F5344CB8AC3E}">
        <p14:creationId xmlns:p14="http://schemas.microsoft.com/office/powerpoint/2010/main" val="581787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Entity Resolution: Scaling to Big Data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One immediate problem:</a:t>
            </a:r>
          </a:p>
          <a:p>
            <a:pPr lvl="1"/>
            <a:r>
              <a:rPr lang="en-US" dirty="0"/>
              <a:t>There are O(N</a:t>
            </a:r>
            <a:r>
              <a:rPr lang="en-US" baseline="30000" dirty="0"/>
              <a:t>2</a:t>
            </a:r>
            <a:r>
              <a:rPr lang="en-US" dirty="0"/>
              <a:t>) possible matches!</a:t>
            </a:r>
          </a:p>
          <a:p>
            <a:pPr lvl="1"/>
            <a:r>
              <a:rPr lang="en-US" dirty="0"/>
              <a:t>Must reduce the search space</a:t>
            </a:r>
          </a:p>
          <a:p>
            <a:pPr lvl="1"/>
            <a:endParaRPr lang="en-US" dirty="0"/>
          </a:p>
          <a:p>
            <a:r>
              <a:rPr lang="en-US" dirty="0"/>
              <a:t>Use some easy-to-evaluate criterion to restrict the pairs considered further</a:t>
            </a:r>
          </a:p>
          <a:p>
            <a:pPr lvl="1"/>
            <a:r>
              <a:rPr lang="en-US" dirty="0"/>
              <a:t>May lead to false negative (i.e., missed matches) depending on how noisy the data is</a:t>
            </a:r>
          </a:p>
          <a:p>
            <a:endParaRPr lang="en-US" dirty="0"/>
          </a:p>
          <a:p>
            <a:r>
              <a:rPr lang="en-US" dirty="0"/>
              <a:t>Much work on this problem as well, but domain-specific knowledge likely to be more useful in practice</a:t>
            </a:r>
          </a:p>
          <a:p>
            <a:endParaRPr lang="en-US" dirty="0"/>
          </a:p>
          <a:p>
            <a:r>
              <a:rPr lang="en-US" dirty="0"/>
              <a:t>One useful technique to know: min-hash signatures</a:t>
            </a:r>
          </a:p>
          <a:p>
            <a:pPr lvl="1"/>
            <a:r>
              <a:rPr lang="en-US" dirty="0"/>
              <a:t>Can quickly find potentially overlapping sets</a:t>
            </a:r>
          </a:p>
          <a:p>
            <a:pPr lvl="1"/>
            <a:r>
              <a:rPr lang="en-US" dirty="0"/>
              <a:t>Turns up to be very useful in many domains (beyond ER)</a:t>
            </a:r>
          </a:p>
        </p:txBody>
      </p:sp>
    </p:spTree>
    <p:extLst>
      <p:ext uri="{BB962C8B-B14F-4D97-AF65-F5344CB8AC3E}">
        <p14:creationId xmlns:p14="http://schemas.microsoft.com/office/powerpoint/2010/main" val="1771065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github.com/umddb/datascience-fall14/raw/master/lecture-notes/multimedia/wrangling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542310" y="1535655"/>
            <a:ext cx="6670964" cy="5218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824E806-3D49-B94A-89A6-7CF1150F8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Science In Practice…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0212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1E126AF-BFD7-604B-B08D-B7A990C1C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Motivating Example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3447C28-CDCC-DC47-BC91-BBECFB2894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803788"/>
            <a:ext cx="3818021" cy="4322377"/>
          </a:xfrm>
        </p:spPr>
        <p:txBody>
          <a:bodyPr/>
          <a:lstStyle/>
          <a:p>
            <a:r>
              <a:rPr lang="en-US" dirty="0"/>
              <a:t>I’m back in NYC for a visit.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Pizza in New Orleans is awful, and I want Pizza.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 friend told me to go to Joe’s Pizza, because it’s the best.</a:t>
            </a:r>
          </a:p>
          <a:p>
            <a:endParaRPr lang="en-US" dirty="0"/>
          </a:p>
          <a:p>
            <a:r>
              <a:rPr lang="en-US" dirty="0"/>
              <a:t>Search away…</a:t>
            </a: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A9C5A9B-7C3F-1242-8F04-D4B1617C3BE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4CCE545-6448-8F45-9005-117006B632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8268" y="957694"/>
            <a:ext cx="7037514" cy="532758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A8AAB73-BE44-4C4A-983B-7E84A56643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9752" y="1449388"/>
            <a:ext cx="6252283" cy="532563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D06CD5F-778B-624D-8360-53642AAA4F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3667" y="3180522"/>
            <a:ext cx="1104676" cy="1104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899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E10F1995-A39D-5246-8E95-1273FDE85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 Even the Same Set!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1F94548C-25D7-664E-8003-BE80572C47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A9C5A9B-7C3F-1242-8F04-D4B1617C3BE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4CCE545-6448-8F45-9005-117006B632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8903" y="1423202"/>
            <a:ext cx="6992987" cy="52938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A8AAB73-BE44-4C4A-983B-7E84A56643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110" y="1784832"/>
            <a:ext cx="5955890" cy="507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6665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609600" y="1752600"/>
            <a:ext cx="8890000" cy="51054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Many of the problems ETL stack are hard to </a:t>
            </a:r>
            <a:br>
              <a:rPr lang="en-US" dirty="0"/>
            </a:br>
            <a:r>
              <a:rPr lang="en-US" dirty="0"/>
              <a:t>formalize, e.g., Data Cleaning.</a:t>
            </a:r>
          </a:p>
          <a:p>
            <a:r>
              <a:rPr lang="en-US" dirty="0"/>
              <a:t>Others aspects have been studied in depth, </a:t>
            </a:r>
            <a:br>
              <a:rPr lang="en-US" dirty="0"/>
            </a:br>
            <a:r>
              <a:rPr lang="en-US" dirty="0"/>
              <a:t>e.g., schema matching and entity resolution</a:t>
            </a:r>
          </a:p>
          <a:p>
            <a:pPr lvl="1"/>
            <a:r>
              <a:rPr lang="en-US" dirty="0">
                <a:hlinkClick r:id="rId3"/>
              </a:rPr>
              <a:t>VLDB Tutorial on Entity Resolution</a:t>
            </a:r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r>
              <a:rPr lang="en-US" dirty="0"/>
              <a:t>A mish-mash of tools typically used: </a:t>
            </a:r>
          </a:p>
          <a:p>
            <a:pPr lvl="1"/>
            <a:r>
              <a:rPr lang="en-US" dirty="0"/>
              <a:t>Visual (e.g., </a:t>
            </a:r>
            <a:r>
              <a:rPr lang="en-US" dirty="0" err="1"/>
              <a:t>Trifacta</a:t>
            </a:r>
            <a:r>
              <a:rPr lang="en-US" dirty="0"/>
              <a:t>), or not (grep/sed/</a:t>
            </a:r>
            <a:r>
              <a:rPr lang="en-US" dirty="0" err="1"/>
              <a:t>awk</a:t>
            </a:r>
            <a:r>
              <a:rPr lang="en-US" dirty="0"/>
              <a:t>, Pandas).</a:t>
            </a:r>
          </a:p>
          <a:p>
            <a:pPr lvl="1"/>
            <a:r>
              <a:rPr lang="en-US" dirty="0"/>
              <a:t>Ad hoc programs for cleaning data, depending </a:t>
            </a:r>
            <a:br>
              <a:rPr lang="en-US" dirty="0"/>
            </a:br>
            <a:r>
              <a:rPr lang="en-US" dirty="0"/>
              <a:t>on the exact type of errors.</a:t>
            </a:r>
          </a:p>
          <a:p>
            <a:pPr lvl="1"/>
            <a:r>
              <a:rPr lang="en-US" dirty="0"/>
              <a:t>Different types of transformation tools. </a:t>
            </a:r>
          </a:p>
          <a:p>
            <a:pPr lvl="1"/>
            <a:r>
              <a:rPr lang="en-US" dirty="0"/>
              <a:t>Visualization and exploratory data analysis </a:t>
            </a:r>
            <a:br>
              <a:rPr lang="en-US" dirty="0"/>
            </a:br>
            <a:r>
              <a:rPr lang="en-US" dirty="0"/>
              <a:t>to understand and remove outliers/noise.</a:t>
            </a:r>
          </a:p>
          <a:p>
            <a:pPr lvl="1"/>
            <a:r>
              <a:rPr lang="en-US" dirty="0"/>
              <a:t>Several tools for setting up the actual pipelines, </a:t>
            </a:r>
            <a:br>
              <a:rPr lang="en-US" dirty="0"/>
            </a:br>
            <a:r>
              <a:rPr lang="en-US" dirty="0"/>
              <a:t>assuming the individual steps are setup (e.g., Talend, AWS Glue).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3F189FD-2C84-E04F-9EA3-34D4D33EC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012F8EA-AADE-D048-B2FE-9CAAAF4E94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0397" y="895350"/>
            <a:ext cx="4465802" cy="24595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BE41B87-D914-D846-8C7C-C27997F064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3600" y="3503084"/>
            <a:ext cx="4761916" cy="2154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596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609600" y="1803788"/>
            <a:ext cx="10950971" cy="4322377"/>
          </a:xfrm>
        </p:spPr>
        <p:txBody>
          <a:bodyPr>
            <a:normAutofit/>
          </a:bodyPr>
          <a:lstStyle/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en-US" sz="2400" b="1" dirty="0">
                <a:solidFill>
                  <a:srgbClr val="215C4E"/>
                </a:solidFill>
              </a:rPr>
              <a:t>Data Integration</a:t>
            </a: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en-US" sz="2400" dirty="0"/>
              <a:t>Data Quality Issues</a:t>
            </a: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en-US" sz="2400" dirty="0"/>
              <a:t>Data Cleaning</a:t>
            </a:r>
          </a:p>
          <a:p>
            <a:pPr marL="854075" lvl="1" indent="-342900">
              <a:lnSpc>
                <a:spcPct val="150000"/>
              </a:lnSpc>
              <a:buFont typeface="Arial" charset="0"/>
              <a:buChar char="•"/>
            </a:pPr>
            <a:r>
              <a:rPr lang="en-US" sz="2400" dirty="0"/>
              <a:t>Outlier Detection</a:t>
            </a:r>
          </a:p>
          <a:p>
            <a:pPr marL="854075" lvl="1" indent="-342900">
              <a:lnSpc>
                <a:spcPct val="150000"/>
              </a:lnSpc>
              <a:buFont typeface="Arial" charset="0"/>
              <a:buChar char="•"/>
            </a:pPr>
            <a:r>
              <a:rPr lang="en-US" sz="2400" dirty="0"/>
              <a:t>Entity Resolution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790140F-05AF-6A4C-934E-4D58D9A60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4087945695"/>
      </p:ext>
    </p:extLst>
  </p:cSld>
  <p:clrMapOvr>
    <a:masterClrMapping/>
  </p:clrMapOvr>
</p:sld>
</file>

<file path=ppt/theme/theme1.xml><?xml version="1.0" encoding="utf-8"?>
<a:theme xmlns:a="http://schemas.openxmlformats.org/drawingml/2006/main" name="Watson White Theme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Century Gothic-Palatino Linotype">
      <a:majorFont>
        <a:latin typeface="Century Gothic" panose="020B0502020202020204"/>
        <a:ea typeface=""/>
        <a:cs typeface=""/>
        <a:font script="Jpan" typeface="HGｺﾞｼｯｸM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 panose="02040502050505030304"/>
        <a:ea typeface=""/>
        <a:cs typeface=""/>
        <a:font script="Grek" typeface="Cambria"/>
        <a:font script="Cyrl" typeface="Cambria"/>
        <a:font script="Jpan" typeface="HG創英ﾌﾟﾚｾﾞﾝｽEB"/>
        <a:font script="Hang" typeface="맑은 고딕"/>
        <a:font script="Hans" typeface="宋体"/>
        <a:font script="Hant" typeface="新細明體"/>
        <a:font script="Arab" typeface="Times New Roman"/>
        <a:font script="Hebr" typeface="Aharoni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3">
        <a:dk1>
          <a:srgbClr val="004266"/>
        </a:dk1>
        <a:lt1>
          <a:srgbClr val="FFFFFF"/>
        </a:lt1>
        <a:dk2>
          <a:srgbClr val="000000"/>
        </a:dk2>
        <a:lt2>
          <a:srgbClr val="808080"/>
        </a:lt2>
        <a:accent1>
          <a:srgbClr val="00B2F2"/>
        </a:accent1>
        <a:accent2>
          <a:srgbClr val="6BC72B"/>
        </a:accent2>
        <a:accent3>
          <a:srgbClr val="FFFFFF"/>
        </a:accent3>
        <a:accent4>
          <a:srgbClr val="003756"/>
        </a:accent4>
        <a:accent5>
          <a:srgbClr val="AAD5F7"/>
        </a:accent5>
        <a:accent6>
          <a:srgbClr val="60B426"/>
        </a:accent6>
        <a:hlink>
          <a:srgbClr val="00B040"/>
        </a:hlink>
        <a:folHlink>
          <a:srgbClr val="004069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resentation2" id="{ABC61442-CE4C-1540-AFD5-629EEB7103CB}" vid="{B6561A98-7CEA-A449-9A8F-DE85E1B1095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2" Type="http://schemas.microsoft.com/office/2011/relationships/webextension" Target="webextension2.xml"/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  <wetp:taskpane dockstate="right" visibility="0" width="350" row="3">
    <wetp:webextensionref xmlns:r="http://schemas.openxmlformats.org/officeDocument/2006/relationships" r:id="rId2"/>
  </wetp:taskpane>
</wetp:taskpanes>
</file>

<file path=ppt/webextensions/webextension1.xml><?xml version="1.0" encoding="utf-8"?>
<we:webextension xmlns:we="http://schemas.microsoft.com/office/webextensions/webextension/2010/11" id="{F95E807E-0762-D742-BD7D-610162240F1D}">
  <we:reference id="wa104178141" version="3.10.0.19" store="en-US" storeType="OMEX"/>
  <we:alternateReferences>
    <we:reference id="wa104178141" version="3.10.0.19" store="wa104178141" storeType="OMEX"/>
  </we:alternateReferences>
  <we:properties/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969C63C3-8DA4-A649-9830-D59A86F398A4}">
  <we:reference id="wa104380121" version="2.0.0.0" store="en-US" storeType="OMEX"/>
  <we:alternateReferences>
    <we:reference id="WA104380121" version="2.0.0.0" store="WA104380121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14752</TotalTime>
  <Words>2688</Words>
  <Application>Microsoft Macintosh PowerPoint</Application>
  <PresentationFormat>Widescreen</PresentationFormat>
  <Paragraphs>493</Paragraphs>
  <Slides>42</Slides>
  <Notes>35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50" baseType="lpstr">
      <vt:lpstr>Arial</vt:lpstr>
      <vt:lpstr>Calibri</vt:lpstr>
      <vt:lpstr>Century Gothic</vt:lpstr>
      <vt:lpstr>Comic Sans MS</vt:lpstr>
      <vt:lpstr>Palatino Linotype</vt:lpstr>
      <vt:lpstr>Tahoma</vt:lpstr>
      <vt:lpstr>Times New Roman</vt:lpstr>
      <vt:lpstr>Watson White Theme</vt:lpstr>
      <vt:lpstr>Data Integration, Data Warehousing, and Entity Resolution</vt:lpstr>
      <vt:lpstr>Announcements</vt:lpstr>
      <vt:lpstr>The Data LifeCycle</vt:lpstr>
      <vt:lpstr>Overview</vt:lpstr>
      <vt:lpstr>Data Science In Practice…</vt:lpstr>
      <vt:lpstr>A Motivating Example</vt:lpstr>
      <vt:lpstr>Not Even the Same Set!</vt:lpstr>
      <vt:lpstr>Overview</vt:lpstr>
      <vt:lpstr>Outline</vt:lpstr>
      <vt:lpstr>A Few Words to Remember…</vt:lpstr>
      <vt:lpstr>Data Integration: The Goal!</vt:lpstr>
      <vt:lpstr>Data Integration</vt:lpstr>
      <vt:lpstr>1. Data Warehousing</vt:lpstr>
      <vt:lpstr>In-place Integration</vt:lpstr>
      <vt:lpstr>Data Integration</vt:lpstr>
      <vt:lpstr>Data Integration: Key Challenges</vt:lpstr>
      <vt:lpstr>Schema Matching or Alignment</vt:lpstr>
      <vt:lpstr>Schema Matching or Alignment</vt:lpstr>
      <vt:lpstr>Summary</vt:lpstr>
      <vt:lpstr>Outline</vt:lpstr>
      <vt:lpstr>Data Quality Problems</vt:lpstr>
      <vt:lpstr>Single Source Problems</vt:lpstr>
      <vt:lpstr>Single Source Problems</vt:lpstr>
      <vt:lpstr>Multi-Source Problems</vt:lpstr>
      <vt:lpstr>Outline</vt:lpstr>
      <vt:lpstr>Dealing with Univariate Outliers</vt:lpstr>
      <vt:lpstr>Univariate Outliers</vt:lpstr>
      <vt:lpstr>Other Types of Outliers</vt:lpstr>
      <vt:lpstr>Wrap-up</vt:lpstr>
      <vt:lpstr>Outline</vt:lpstr>
      <vt:lpstr>Data Cleaning: Entity Resolution (ER)</vt:lpstr>
      <vt:lpstr>Data Cleaning: Entity Resolution</vt:lpstr>
      <vt:lpstr>Entity Resolution: Three Slightly Different Problems</vt:lpstr>
      <vt:lpstr>Entity Resolution: Three Slightly Different Problems</vt:lpstr>
      <vt:lpstr>Entity Resolution: Three Slightly Different Problems</vt:lpstr>
      <vt:lpstr>Entity Resolution: Data Matching</vt:lpstr>
      <vt:lpstr>Entity Resolution: Data Matching</vt:lpstr>
      <vt:lpstr>Entity Resolution: Algorithms</vt:lpstr>
      <vt:lpstr>Entity Resolution: Algorithms</vt:lpstr>
      <vt:lpstr>Entity Resolution: Algorithms</vt:lpstr>
      <vt:lpstr>Entity Resolution: Algorithms</vt:lpstr>
      <vt:lpstr>Entity Resolution: Scaling to Big Data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UReQA: Knowledge Acquisition and Reasoning to Solve Standardized Tests</dc:title>
  <dc:creator>Nicholas Mattei</dc:creator>
  <cp:lastModifiedBy>Nicholas Mattei</cp:lastModifiedBy>
  <cp:revision>326</cp:revision>
  <cp:lastPrinted>2019-10-16T22:00:31Z</cp:lastPrinted>
  <dcterms:created xsi:type="dcterms:W3CDTF">2018-02-09T16:02:53Z</dcterms:created>
  <dcterms:modified xsi:type="dcterms:W3CDTF">2019-10-17T15:50:45Z</dcterms:modified>
</cp:coreProperties>
</file>